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5"/>
  </p:notesMasterIdLst>
  <p:sldIdLst>
    <p:sldId id="256" r:id="rId2"/>
    <p:sldId id="272" r:id="rId3"/>
    <p:sldId id="279" r:id="rId4"/>
    <p:sldId id="280" r:id="rId5"/>
    <p:sldId id="293" r:id="rId6"/>
    <p:sldId id="327" r:id="rId7"/>
    <p:sldId id="282" r:id="rId8"/>
    <p:sldId id="332" r:id="rId9"/>
    <p:sldId id="333" r:id="rId10"/>
    <p:sldId id="331" r:id="rId11"/>
    <p:sldId id="302" r:id="rId12"/>
    <p:sldId id="343" r:id="rId13"/>
    <p:sldId id="345" r:id="rId14"/>
    <p:sldId id="346" r:id="rId15"/>
    <p:sldId id="393" r:id="rId16"/>
    <p:sldId id="347" r:id="rId17"/>
    <p:sldId id="410" r:id="rId18"/>
    <p:sldId id="394" r:id="rId19"/>
    <p:sldId id="398" r:id="rId20"/>
    <p:sldId id="305" r:id="rId21"/>
    <p:sldId id="376" r:id="rId22"/>
    <p:sldId id="417" r:id="rId23"/>
    <p:sldId id="379" r:id="rId24"/>
    <p:sldId id="296" r:id="rId25"/>
    <p:sldId id="377" r:id="rId26"/>
    <p:sldId id="382" r:id="rId27"/>
    <p:sldId id="380" r:id="rId28"/>
    <p:sldId id="383" r:id="rId29"/>
    <p:sldId id="294" r:id="rId30"/>
    <p:sldId id="342" r:id="rId31"/>
    <p:sldId id="385" r:id="rId32"/>
    <p:sldId id="386" r:id="rId33"/>
    <p:sldId id="387" r:id="rId34"/>
    <p:sldId id="306" r:id="rId35"/>
    <p:sldId id="399" r:id="rId36"/>
    <p:sldId id="310" r:id="rId37"/>
    <p:sldId id="390" r:id="rId38"/>
    <p:sldId id="392" r:id="rId39"/>
    <p:sldId id="352" r:id="rId40"/>
    <p:sldId id="391" r:id="rId41"/>
    <p:sldId id="311" r:id="rId42"/>
    <p:sldId id="355" r:id="rId43"/>
    <p:sldId id="356" r:id="rId44"/>
    <p:sldId id="389" r:id="rId45"/>
    <p:sldId id="357" r:id="rId46"/>
    <p:sldId id="359" r:id="rId47"/>
    <p:sldId id="400" r:id="rId48"/>
    <p:sldId id="401" r:id="rId49"/>
    <p:sldId id="402" r:id="rId50"/>
    <p:sldId id="371" r:id="rId51"/>
    <p:sldId id="372" r:id="rId52"/>
    <p:sldId id="373" r:id="rId53"/>
    <p:sldId id="336" r:id="rId54"/>
    <p:sldId id="337" r:id="rId55"/>
    <p:sldId id="374" r:id="rId56"/>
    <p:sldId id="408" r:id="rId57"/>
    <p:sldId id="363" r:id="rId58"/>
    <p:sldId id="365" r:id="rId59"/>
    <p:sldId id="403" r:id="rId60"/>
    <p:sldId id="404" r:id="rId61"/>
    <p:sldId id="419" r:id="rId62"/>
    <p:sldId id="414" r:id="rId63"/>
    <p:sldId id="418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560" autoAdjust="0"/>
  </p:normalViewPr>
  <p:slideViewPr>
    <p:cSldViewPr>
      <p:cViewPr>
        <p:scale>
          <a:sx n="90" d="100"/>
          <a:sy n="90" d="100"/>
        </p:scale>
        <p:origin x="1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9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080A-76E6-4201-9D15-7C15798B1E9E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E32C6-4030-4C52-88E2-548F4C40620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32C6-4030-4C52-88E2-548F4C40620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342837-034B-4DE8-97FF-89683EDC082D}" type="datetimeFigureOut">
              <a:rPr lang="tr-TR" smtClean="0"/>
              <a:pPr/>
              <a:t>17/02/2016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B7AB06-56DE-4D77-B530-D645376B390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adyhealth.com/articles/discoid-lupus-erythematosus-symptoms-and-treatm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url=http://lupusimages.com/browser/detail/217/chilblain-cutaneous-lupus-erythematosus&amp;rct=j&amp;frm=1&amp;q=&amp;esrc=s&amp;sa=U&amp;ved=0ahUKEwiGrrzAm8XKAhWG3SwKHbaFABcQwW4IHzAF&amp;usg=AFQjCNGkTl0ra5Yl7GvL2JjSuCwcwuGO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r/url?url=http://www.belgraviacentre.com/blog/illnesses-that-can-cause-hair-loss/&amp;rct=j&amp;frm=1&amp;q=&amp;esrc=s&amp;sa=U&amp;ved=0ahUKEwj2-YG24qbKAhXM0xoKHRy5BYkQwW4IHTAE&amp;usg=AFQjCNGJpqOSECmVV7eYVklfcQuZdflUA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r/url?url=http://docplayer.biz.tr/104118-El-ve-ayak-yerlesimli-hastaliklarin-ayirici-tanisi-prof-dr-m-cem-mat-cerrahpasa-tip-fakultesi-dermatoloji-anabilim.html&amp;rct=j&amp;frm=1&amp;q=&amp;esrc=s&amp;sa=U&amp;ved=0ahUKEwjKvI-10MfKAhUEhw8KHSigDa4QwW4IKzAL&amp;usg=AFQjCNGBeLdOa3xwMML6eOV9oHzL8YDyow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hyperlink" Target="http://www.steadyhealth.com/articles/systemic-lupus-erythematosus-sle" TargetMode="External"/><Relationship Id="rId9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002/art.34473/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71670" y="1142984"/>
            <a:ext cx="6643734" cy="142876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/>
              <a:t>Sistemik </a:t>
            </a:r>
            <a:r>
              <a:rPr lang="tr-TR" sz="4400" b="1" dirty="0" err="1" smtClean="0"/>
              <a:t>Lupus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Eritematozus</a:t>
            </a:r>
            <a:r>
              <a:rPr lang="tr-TR" sz="4400" b="1" dirty="0" smtClean="0"/>
              <a:t> </a:t>
            </a:r>
            <a:br>
              <a:rPr lang="tr-TR" sz="4400" b="1" dirty="0" smtClean="0"/>
            </a:br>
            <a:r>
              <a:rPr lang="tr-TR" sz="4400" b="1" dirty="0" smtClean="0"/>
              <a:t> Klinik </a:t>
            </a:r>
            <a:r>
              <a:rPr lang="tr-TR" sz="4400" dirty="0" smtClean="0"/>
              <a:t>ve Tanı</a:t>
            </a:r>
            <a:endParaRPr lang="tr-TR" sz="4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786050" y="4643446"/>
            <a:ext cx="6143668" cy="1731476"/>
          </a:xfrm>
        </p:spPr>
        <p:txBody>
          <a:bodyPr>
            <a:noAutofit/>
          </a:bodyPr>
          <a:lstStyle/>
          <a:p>
            <a:r>
              <a:rPr lang="tr-TR" sz="2400" dirty="0" smtClean="0"/>
              <a:t>Dr. Özlem AYDOĞ</a:t>
            </a:r>
          </a:p>
          <a:p>
            <a:r>
              <a:rPr lang="tr-TR" sz="2000" dirty="0" smtClean="0"/>
              <a:t>Dr. Sami Ulus Kadın Doğum, </a:t>
            </a:r>
          </a:p>
          <a:p>
            <a:r>
              <a:rPr lang="tr-TR" sz="2000" dirty="0" smtClean="0"/>
              <a:t>Çocuk Sağlığı ve Hastalıkları E.A.H. </a:t>
            </a:r>
          </a:p>
          <a:p>
            <a:r>
              <a:rPr lang="tr-TR" sz="2000" dirty="0" smtClean="0"/>
              <a:t>Çocuk </a:t>
            </a:r>
            <a:r>
              <a:rPr lang="tr-TR" sz="2000" dirty="0" err="1" smtClean="0"/>
              <a:t>Nefroloji</a:t>
            </a:r>
            <a:r>
              <a:rPr lang="tr-TR" sz="2000" dirty="0" smtClean="0"/>
              <a:t> ve </a:t>
            </a:r>
            <a:r>
              <a:rPr lang="tr-TR" sz="2000" dirty="0" err="1" smtClean="0"/>
              <a:t>Romatoloji</a:t>
            </a:r>
            <a:r>
              <a:rPr lang="tr-TR" sz="2000" dirty="0" smtClean="0"/>
              <a:t> Ünitesi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472386" cy="2428892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SLICC Kriterleri </a:t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857233"/>
          <a:ext cx="8572560" cy="501086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33773"/>
                <a:gridCol w="5238787"/>
              </a:tblGrid>
              <a:tr h="35718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İmmünolojik Kriterler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</a:tr>
              <a:tr h="6761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ANA pozitifliği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IF veya ELISA ile </a:t>
                      </a:r>
                    </a:p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            İlaç ilişkili SLE yokluğunda</a:t>
                      </a:r>
                    </a:p>
                  </a:txBody>
                  <a:tcPr/>
                </a:tc>
              </a:tr>
              <a:tr h="512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Anti-</a:t>
                      </a:r>
                      <a:r>
                        <a:rPr lang="tr-TR" sz="1600" dirty="0" err="1" smtClean="0"/>
                        <a:t>dsDNA</a:t>
                      </a:r>
                      <a:r>
                        <a:rPr lang="tr-TR" sz="1600" dirty="0" smtClean="0"/>
                        <a:t> pozitifliği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tr-TR" sz="1400" dirty="0" err="1" smtClean="0"/>
                        <a:t>Native</a:t>
                      </a:r>
                      <a:r>
                        <a:rPr lang="tr-TR" sz="1400" dirty="0" smtClean="0"/>
                        <a:t> DNA’ya karşı antikor</a:t>
                      </a:r>
                    </a:p>
                  </a:txBody>
                  <a:tcPr/>
                </a:tc>
              </a:tr>
              <a:tr h="44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Anti-</a:t>
                      </a:r>
                      <a:r>
                        <a:rPr lang="tr-TR" sz="1600" dirty="0" err="1" smtClean="0"/>
                        <a:t>Sm</a:t>
                      </a:r>
                      <a:r>
                        <a:rPr lang="tr-TR" sz="1600" dirty="0" smtClean="0"/>
                        <a:t> pozitifliği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Smith</a:t>
                      </a:r>
                      <a:r>
                        <a:rPr lang="tr-TR" sz="1400" dirty="0" smtClean="0"/>
                        <a:t> nükleer antijene karşı antikor</a:t>
                      </a:r>
                    </a:p>
                  </a:txBody>
                  <a:tcPr/>
                </a:tc>
              </a:tr>
              <a:tr h="19126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Anti-</a:t>
                      </a:r>
                      <a:r>
                        <a:rPr lang="tr-TR" sz="1600" dirty="0" err="1" smtClean="0"/>
                        <a:t>fosfolipid</a:t>
                      </a:r>
                      <a:r>
                        <a:rPr lang="tr-TR" sz="1600" dirty="0" smtClean="0"/>
                        <a:t> antikor pozitifliği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ACL    </a:t>
                      </a:r>
                      <a:r>
                        <a:rPr lang="tr-TR" sz="1400" dirty="0" err="1" smtClean="0"/>
                        <a:t>IgG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IgM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IgA</a:t>
                      </a:r>
                      <a:r>
                        <a:rPr lang="tr-TR" sz="1400" dirty="0" smtClean="0"/>
                        <a:t> pozitifliği (Orta ve yüksek </a:t>
                      </a:r>
                      <a:r>
                        <a:rPr lang="tr-TR" sz="1400" dirty="0" err="1" smtClean="0"/>
                        <a:t>titrede</a:t>
                      </a:r>
                      <a:r>
                        <a:rPr lang="tr-TR" sz="1400" dirty="0" smtClean="0"/>
                        <a:t>)</a:t>
                      </a:r>
                    </a:p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Lupus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antikoagülan</a:t>
                      </a:r>
                      <a:r>
                        <a:rPr lang="tr-TR" sz="1400" dirty="0" smtClean="0"/>
                        <a:t> pozitifliği</a:t>
                      </a:r>
                    </a:p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Anti-beta 2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err="1" smtClean="0"/>
                        <a:t>glikoprotein</a:t>
                      </a:r>
                      <a:r>
                        <a:rPr lang="tr-TR" sz="1400" dirty="0" smtClean="0"/>
                        <a:t> I    </a:t>
                      </a:r>
                      <a:r>
                        <a:rPr lang="tr-TR" sz="1400" dirty="0" err="1" smtClean="0"/>
                        <a:t>IgG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IgM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IgA</a:t>
                      </a:r>
                      <a:r>
                        <a:rPr lang="tr-TR" sz="1400" dirty="0" smtClean="0"/>
                        <a:t> pozitifliği</a:t>
                      </a:r>
                    </a:p>
                    <a:p>
                      <a:pPr lvl="0" algn="l" fontAlgn="t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Yalancı pozitif </a:t>
                      </a:r>
                      <a:r>
                        <a:rPr lang="tr-TR" sz="1400" dirty="0" err="1" smtClean="0"/>
                        <a:t>sifiliz</a:t>
                      </a:r>
                      <a:r>
                        <a:rPr lang="tr-TR" sz="1400" dirty="0" smtClean="0"/>
                        <a:t> testi (&gt; 6 ay)</a:t>
                      </a:r>
                    </a:p>
                    <a:p>
                      <a:pPr lvl="1" algn="l" fontAlgn="t">
                        <a:lnSpc>
                          <a:spcPct val="150000"/>
                        </a:lnSpc>
                      </a:pPr>
                      <a:r>
                        <a:rPr lang="tr-TR" sz="1200" dirty="0" err="1" smtClean="0"/>
                        <a:t>Rapid</a:t>
                      </a:r>
                      <a:r>
                        <a:rPr lang="tr-TR" sz="1200" dirty="0" smtClean="0"/>
                        <a:t> plazma </a:t>
                      </a:r>
                      <a:r>
                        <a:rPr lang="tr-TR" sz="1200" dirty="0" err="1" smtClean="0"/>
                        <a:t>reagin</a:t>
                      </a:r>
                      <a:r>
                        <a:rPr lang="tr-TR" sz="1200" dirty="0" smtClean="0"/>
                        <a:t> pozitifliği, </a:t>
                      </a:r>
                      <a:r>
                        <a:rPr lang="tr-TR" sz="1200" dirty="0" err="1" smtClean="0"/>
                        <a:t>treponema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pallidum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immobilizasyonu</a:t>
                      </a:r>
                      <a:r>
                        <a:rPr lang="tr-TR" sz="1200" dirty="0" smtClean="0"/>
                        <a:t> veya </a:t>
                      </a:r>
                      <a:r>
                        <a:rPr lang="tr-TR" sz="1200" dirty="0" err="1" smtClean="0"/>
                        <a:t>floresan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treponemal</a:t>
                      </a:r>
                      <a:r>
                        <a:rPr lang="tr-TR" sz="1200" dirty="0" smtClean="0"/>
                        <a:t> ab. </a:t>
                      </a:r>
                      <a:r>
                        <a:rPr lang="tr-TR" sz="1200" dirty="0" err="1" smtClean="0"/>
                        <a:t>absorbsiyon</a:t>
                      </a:r>
                      <a:r>
                        <a:rPr lang="tr-TR" sz="1200" dirty="0" smtClean="0"/>
                        <a:t> test</a:t>
                      </a:r>
                    </a:p>
                  </a:txBody>
                  <a:tcPr/>
                </a:tc>
              </a:tr>
              <a:tr h="543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Düşük </a:t>
                      </a:r>
                      <a:r>
                        <a:rPr lang="tr-TR" sz="1600" dirty="0" err="1" smtClean="0"/>
                        <a:t>kompleman</a:t>
                      </a:r>
                      <a:r>
                        <a:rPr lang="tr-TR" sz="1600" dirty="0" smtClean="0"/>
                        <a:t> düzeyi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C3, C4 veya CH50</a:t>
                      </a:r>
                    </a:p>
                  </a:txBody>
                  <a:tcPr/>
                </a:tc>
              </a:tr>
              <a:tr h="38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Direkt </a:t>
                      </a:r>
                      <a:r>
                        <a:rPr lang="tr-TR" sz="1600" dirty="0" err="1" smtClean="0"/>
                        <a:t>Coombs</a:t>
                      </a:r>
                      <a:r>
                        <a:rPr lang="tr-TR" sz="1600" dirty="0" smtClean="0"/>
                        <a:t> testi pozitifliği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Hemolitik</a:t>
                      </a:r>
                      <a:r>
                        <a:rPr lang="tr-TR" sz="1400" dirty="0" smtClean="0"/>
                        <a:t> anemi yokluğunda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571472" y="5786454"/>
            <a:ext cx="7715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1100" dirty="0" smtClean="0"/>
          </a:p>
          <a:p>
            <a:pPr>
              <a:lnSpc>
                <a:spcPct val="150000"/>
              </a:lnSpc>
            </a:pPr>
            <a:endParaRPr lang="tr-TR" sz="11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Klinik bulgular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901014" cy="568815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1600" dirty="0" smtClean="0"/>
              <a:t>Hastalar aylardır devam eden sinsi bulgularla veya hayatı tehdit eden akut bir tablo ile gelebilirler.</a:t>
            </a:r>
          </a:p>
          <a:p>
            <a:pPr>
              <a:lnSpc>
                <a:spcPct val="160000"/>
              </a:lnSpc>
            </a:pPr>
            <a:r>
              <a:rPr lang="tr-TR" sz="1600" dirty="0" smtClean="0"/>
              <a:t>Semptomların başlaması ile tanı konulması arasındaki süre: 1 ay – 5 yıl </a:t>
            </a:r>
          </a:p>
          <a:p>
            <a:pPr>
              <a:lnSpc>
                <a:spcPct val="160000"/>
              </a:lnSpc>
              <a:buNone/>
            </a:pPr>
            <a:endParaRPr lang="tr-TR" sz="1800" b="1" dirty="0" smtClean="0"/>
          </a:p>
          <a:p>
            <a:pPr>
              <a:lnSpc>
                <a:spcPct val="160000"/>
              </a:lnSpc>
              <a:buNone/>
            </a:pPr>
            <a:r>
              <a:rPr lang="tr-TR" sz="1800" b="1" dirty="0" smtClean="0"/>
              <a:t>Kon</a:t>
            </a:r>
            <a:r>
              <a:rPr lang="en-US" sz="1800" b="1" dirty="0" err="1" smtClean="0"/>
              <a:t>stit</a:t>
            </a:r>
            <a:r>
              <a:rPr lang="tr-TR" sz="1800" b="1" dirty="0" err="1" smtClean="0"/>
              <a:t>üsy</a:t>
            </a:r>
            <a:r>
              <a:rPr lang="en-US" sz="1800" b="1" dirty="0" smtClean="0"/>
              <a:t>on</a:t>
            </a:r>
            <a:r>
              <a:rPr lang="tr-TR" sz="1800" b="1" dirty="0" smtClean="0"/>
              <a:t>e</a:t>
            </a:r>
            <a:r>
              <a:rPr lang="en-US" sz="1800" b="1" dirty="0" smtClean="0"/>
              <a:t>l s</a:t>
            </a:r>
            <a:r>
              <a:rPr lang="tr-TR" sz="1800" b="1" dirty="0" smtClean="0"/>
              <a:t>e</a:t>
            </a:r>
            <a:r>
              <a:rPr lang="en-US" sz="1800" b="1" dirty="0" err="1" smtClean="0"/>
              <a:t>mptom</a:t>
            </a:r>
            <a:r>
              <a:rPr lang="tr-TR" sz="1800" b="1" dirty="0" err="1" smtClean="0"/>
              <a:t>lar</a:t>
            </a:r>
            <a:endParaRPr lang="tr-TR" sz="1800" b="1" dirty="0" smtClean="0"/>
          </a:p>
          <a:p>
            <a:pPr>
              <a:lnSpc>
                <a:spcPct val="160000"/>
              </a:lnSpc>
            </a:pPr>
            <a:r>
              <a:rPr lang="tr-TR" sz="1600" dirty="0" smtClean="0"/>
              <a:t>Halsizlik (% 80-100)</a:t>
            </a:r>
          </a:p>
          <a:p>
            <a:pPr>
              <a:lnSpc>
                <a:spcPct val="160000"/>
              </a:lnSpc>
            </a:pPr>
            <a:r>
              <a:rPr lang="tr-TR" sz="1600" dirty="0" smtClean="0"/>
              <a:t>Kilo kaybı</a:t>
            </a:r>
            <a:r>
              <a:rPr lang="en-US" sz="1600" dirty="0" smtClean="0"/>
              <a:t> – </a:t>
            </a:r>
            <a:r>
              <a:rPr lang="tr-TR" sz="1400" dirty="0" smtClean="0"/>
              <a:t>İştahsızlık, </a:t>
            </a:r>
            <a:r>
              <a:rPr lang="en-US" sz="1400" dirty="0" smtClean="0"/>
              <a:t>gastrointestinal </a:t>
            </a:r>
            <a:r>
              <a:rPr lang="tr-TR" sz="1400" dirty="0" smtClean="0"/>
              <a:t>tutulum</a:t>
            </a:r>
            <a:endParaRPr lang="tr-TR" sz="1600" dirty="0" smtClean="0"/>
          </a:p>
          <a:p>
            <a:pPr>
              <a:lnSpc>
                <a:spcPct val="160000"/>
              </a:lnSpc>
            </a:pPr>
            <a:r>
              <a:rPr lang="en-US" sz="1600" dirty="0" err="1" smtClean="0"/>
              <a:t>Myal</a:t>
            </a:r>
            <a:r>
              <a:rPr lang="tr-TR" sz="1600" dirty="0" err="1" smtClean="0"/>
              <a:t>ji</a:t>
            </a:r>
            <a:r>
              <a:rPr lang="tr-TR" sz="16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tr-TR" sz="1600" dirty="0" smtClean="0"/>
              <a:t>Ateş (&gt; % 50)</a:t>
            </a:r>
          </a:p>
          <a:p>
            <a:pPr lvl="1">
              <a:lnSpc>
                <a:spcPct val="160000"/>
              </a:lnSpc>
            </a:pPr>
            <a:r>
              <a:rPr lang="tr-TR" sz="1400" dirty="0" smtClean="0"/>
              <a:t>Düşük dereceli </a:t>
            </a:r>
            <a:r>
              <a:rPr lang="tr-TR" sz="1400" dirty="0" err="1" smtClean="0"/>
              <a:t>nonspesifik</a:t>
            </a:r>
            <a:r>
              <a:rPr lang="tr-TR" sz="1400" dirty="0" smtClean="0"/>
              <a:t> ateş</a:t>
            </a:r>
          </a:p>
          <a:p>
            <a:pPr lvl="2">
              <a:lnSpc>
                <a:spcPct val="160000"/>
              </a:lnSpc>
            </a:pPr>
            <a:r>
              <a:rPr lang="tr-TR" sz="1400" dirty="0" smtClean="0"/>
              <a:t>E</a:t>
            </a:r>
            <a:r>
              <a:rPr lang="en-US" sz="1400" dirty="0" err="1" smtClean="0"/>
              <a:t>nfe</a:t>
            </a:r>
            <a:r>
              <a:rPr lang="tr-TR" sz="1400" dirty="0" err="1" smtClean="0"/>
              <a:t>ksiyon</a:t>
            </a:r>
            <a:r>
              <a:rPr lang="tr-TR" sz="1400" dirty="0" smtClean="0"/>
              <a:t> ve </a:t>
            </a:r>
            <a:r>
              <a:rPr lang="en-US" sz="1400" dirty="0" smtClean="0"/>
              <a:t>malign</a:t>
            </a:r>
            <a:r>
              <a:rPr lang="tr-TR" sz="1400" dirty="0" smtClean="0"/>
              <a:t>ensiden ayırıcı tanı</a:t>
            </a:r>
          </a:p>
          <a:p>
            <a:pPr lvl="1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85794"/>
          </a:xfrm>
        </p:spPr>
        <p:txBody>
          <a:bodyPr/>
          <a:lstStyle/>
          <a:p>
            <a:r>
              <a:rPr lang="tr-TR" dirty="0" smtClean="0"/>
              <a:t>Klinik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715304" cy="60722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tr-TR" sz="7200" b="1" dirty="0" err="1" smtClean="0"/>
              <a:t>pSLE</a:t>
            </a:r>
            <a:r>
              <a:rPr lang="tr-TR" sz="7200" b="1" dirty="0" smtClean="0"/>
              <a:t> prezantasyonunda en sık saptanan klinik bulgular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Hematolojik bulgular (% 55-72)</a:t>
            </a:r>
          </a:p>
          <a:p>
            <a:pPr lvl="1">
              <a:lnSpc>
                <a:spcPct val="150000"/>
              </a:lnSpc>
            </a:pPr>
            <a:r>
              <a:rPr lang="tr-TR" sz="5600" dirty="0" smtClean="0"/>
              <a:t>Anemi (% 27)</a:t>
            </a:r>
          </a:p>
          <a:p>
            <a:pPr lvl="1">
              <a:lnSpc>
                <a:spcPct val="150000"/>
              </a:lnSpc>
            </a:pPr>
            <a:r>
              <a:rPr lang="tr-TR" sz="5600" dirty="0" err="1" smtClean="0"/>
              <a:t>Lökopeni</a:t>
            </a:r>
            <a:r>
              <a:rPr lang="tr-TR" sz="5600" dirty="0" smtClean="0"/>
              <a:t> (% 35)</a:t>
            </a:r>
          </a:p>
          <a:p>
            <a:pPr lvl="1">
              <a:lnSpc>
                <a:spcPct val="150000"/>
              </a:lnSpc>
            </a:pPr>
            <a:r>
              <a:rPr lang="tr-TR" sz="5600" dirty="0" err="1" smtClean="0"/>
              <a:t>Lenfopeni</a:t>
            </a:r>
            <a:r>
              <a:rPr lang="tr-TR" sz="5600" dirty="0" smtClean="0"/>
              <a:t> (% 29)</a:t>
            </a:r>
          </a:p>
          <a:p>
            <a:pPr lvl="1">
              <a:lnSpc>
                <a:spcPct val="150000"/>
              </a:lnSpc>
            </a:pPr>
            <a:r>
              <a:rPr lang="tr-TR" sz="5600" dirty="0" err="1" smtClean="0"/>
              <a:t>Trombositopeni</a:t>
            </a:r>
            <a:r>
              <a:rPr lang="tr-TR" sz="5600" dirty="0" smtClean="0"/>
              <a:t> (% 28-29)</a:t>
            </a:r>
          </a:p>
          <a:p>
            <a:pPr>
              <a:lnSpc>
                <a:spcPct val="150000"/>
              </a:lnSpc>
            </a:pPr>
            <a:r>
              <a:rPr lang="tr-TR" sz="6400" dirty="0" err="1" smtClean="0"/>
              <a:t>Mukokütanöz</a:t>
            </a:r>
            <a:r>
              <a:rPr lang="tr-TR" sz="6400" dirty="0" smtClean="0"/>
              <a:t> bulgular (% 70)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Kas/iskelet bulguları (% 61-64)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Ateş (% 39-58)</a:t>
            </a:r>
          </a:p>
          <a:p>
            <a:pPr>
              <a:lnSpc>
                <a:spcPct val="150000"/>
              </a:lnSpc>
            </a:pPr>
            <a:r>
              <a:rPr lang="tr-TR" sz="6400" dirty="0" err="1" smtClean="0"/>
              <a:t>Renal</a:t>
            </a:r>
            <a:r>
              <a:rPr lang="tr-TR" sz="6400" dirty="0" smtClean="0"/>
              <a:t> bulgular (% 50)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GİS bulguları (% 26)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Nöbetler</a:t>
            </a:r>
          </a:p>
          <a:p>
            <a:pPr>
              <a:lnSpc>
                <a:spcPct val="150000"/>
              </a:lnSpc>
            </a:pPr>
            <a:r>
              <a:rPr lang="tr-TR" sz="6400" dirty="0" smtClean="0"/>
              <a:t>LAP</a:t>
            </a:r>
          </a:p>
          <a:p>
            <a:pPr>
              <a:lnSpc>
                <a:spcPct val="150000"/>
              </a:lnSpc>
              <a:buNone/>
            </a:pPr>
            <a:endParaRPr lang="tr-TR" sz="1200" i="1" dirty="0" smtClean="0"/>
          </a:p>
          <a:p>
            <a:pPr>
              <a:lnSpc>
                <a:spcPct val="150000"/>
              </a:lnSpc>
              <a:buNone/>
            </a:pPr>
            <a:endParaRPr lang="tr-TR" sz="1800" i="1" dirty="0" smtClean="0"/>
          </a:p>
          <a:p>
            <a:pPr>
              <a:lnSpc>
                <a:spcPct val="150000"/>
              </a:lnSpc>
              <a:buNone/>
            </a:pPr>
            <a:r>
              <a:rPr lang="tr-TR" sz="3400" i="1" dirty="0" err="1" smtClean="0"/>
              <a:t>Bader</a:t>
            </a:r>
            <a:r>
              <a:rPr lang="tr-TR" sz="3400" i="1" dirty="0" smtClean="0"/>
              <a:t>-</a:t>
            </a:r>
            <a:r>
              <a:rPr lang="tr-TR" sz="3400" i="1" dirty="0" err="1" smtClean="0"/>
              <a:t>Meunier</a:t>
            </a:r>
            <a:r>
              <a:rPr lang="tr-TR" sz="3400" i="1" dirty="0" smtClean="0"/>
              <a:t> B, </a:t>
            </a:r>
            <a:r>
              <a:rPr lang="tr-TR" sz="3400" i="1" dirty="0" err="1" smtClean="0"/>
              <a:t>Armengaud</a:t>
            </a:r>
            <a:r>
              <a:rPr lang="tr-TR" sz="3400" i="1" dirty="0" smtClean="0"/>
              <a:t> JB, </a:t>
            </a:r>
            <a:r>
              <a:rPr lang="tr-TR" sz="3400" i="1" dirty="0" err="1" smtClean="0"/>
              <a:t>Haddad</a:t>
            </a:r>
            <a:r>
              <a:rPr lang="tr-TR" sz="3400" i="1" dirty="0" smtClean="0"/>
              <a:t> E, et al. </a:t>
            </a:r>
            <a:r>
              <a:rPr lang="tr-TR" sz="3400" i="1" dirty="0" err="1" smtClean="0"/>
              <a:t>Initial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presentation</a:t>
            </a:r>
            <a:r>
              <a:rPr lang="tr-TR" sz="3400" i="1" dirty="0" smtClean="0"/>
              <a:t> of </a:t>
            </a:r>
            <a:r>
              <a:rPr lang="tr-TR" sz="3400" i="1" dirty="0" err="1" smtClean="0"/>
              <a:t>childhood</a:t>
            </a:r>
            <a:r>
              <a:rPr lang="tr-TR" sz="3400" i="1" dirty="0" smtClean="0"/>
              <a:t>-</a:t>
            </a:r>
            <a:r>
              <a:rPr lang="tr-TR" sz="3400" i="1" dirty="0" err="1" smtClean="0"/>
              <a:t>onset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systemic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lupus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erythematosus</a:t>
            </a:r>
            <a:r>
              <a:rPr lang="tr-TR" sz="3400" i="1" dirty="0" smtClean="0"/>
              <a:t>: a </a:t>
            </a:r>
            <a:r>
              <a:rPr lang="tr-TR" sz="3400" i="1" dirty="0" err="1" smtClean="0"/>
              <a:t>French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multicenter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study</a:t>
            </a:r>
            <a:r>
              <a:rPr lang="tr-TR" sz="3400" i="1" dirty="0" smtClean="0"/>
              <a:t>. J Pediatr 2005; 146:648.</a:t>
            </a:r>
          </a:p>
          <a:p>
            <a:pPr>
              <a:lnSpc>
                <a:spcPct val="150000"/>
              </a:lnSpc>
              <a:buNone/>
            </a:pPr>
            <a:r>
              <a:rPr lang="tr-TR" sz="3400" i="1" dirty="0" err="1" smtClean="0"/>
              <a:t>Hiraki</a:t>
            </a:r>
            <a:r>
              <a:rPr lang="tr-TR" sz="3400" i="1" dirty="0" smtClean="0"/>
              <a:t> LT, Benseler SM, </a:t>
            </a:r>
            <a:r>
              <a:rPr lang="tr-TR" sz="3400" i="1" dirty="0" err="1" smtClean="0"/>
              <a:t>Tyrrell</a:t>
            </a:r>
            <a:r>
              <a:rPr lang="tr-TR" sz="3400" i="1" dirty="0" smtClean="0"/>
              <a:t> PN, et al. </a:t>
            </a:r>
            <a:r>
              <a:rPr lang="tr-TR" sz="3400" i="1" dirty="0" err="1" smtClean="0"/>
              <a:t>Clinical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and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laboratory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characteristics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and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long</a:t>
            </a:r>
            <a:r>
              <a:rPr lang="tr-TR" sz="3400" i="1" dirty="0" smtClean="0"/>
              <a:t>-</a:t>
            </a:r>
            <a:r>
              <a:rPr lang="tr-TR" sz="3400" i="1" dirty="0" err="1" smtClean="0"/>
              <a:t>term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outcome</a:t>
            </a:r>
            <a:r>
              <a:rPr lang="tr-TR" sz="3400" i="1" dirty="0" smtClean="0"/>
              <a:t> of </a:t>
            </a:r>
            <a:r>
              <a:rPr lang="tr-TR" sz="3400" i="1" dirty="0" err="1" smtClean="0"/>
              <a:t>pediatric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systemic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lupus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erythematosus</a:t>
            </a:r>
            <a:r>
              <a:rPr lang="tr-TR" sz="3400" i="1" dirty="0" smtClean="0"/>
              <a:t>: a </a:t>
            </a:r>
            <a:r>
              <a:rPr lang="tr-TR" sz="3400" i="1" dirty="0" err="1" smtClean="0"/>
              <a:t>longitudinal</a:t>
            </a:r>
            <a:r>
              <a:rPr lang="tr-TR" sz="3400" i="1" dirty="0" smtClean="0"/>
              <a:t> </a:t>
            </a:r>
            <a:r>
              <a:rPr lang="tr-TR" sz="3400" i="1" dirty="0" err="1" smtClean="0"/>
              <a:t>study</a:t>
            </a:r>
            <a:r>
              <a:rPr lang="tr-TR" sz="3400" i="1" dirty="0" smtClean="0"/>
              <a:t>. J Pediatr 2008; 152:550.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0826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Hematolojik tutulum</a:t>
            </a:r>
            <a:r>
              <a:rPr lang="tr-TR" sz="4000" dirty="0" smtClean="0"/>
              <a:t> 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58204" cy="57595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err="1" smtClean="0"/>
              <a:t>Anemi</a:t>
            </a:r>
            <a:r>
              <a:rPr lang="tr-TR" sz="2000" b="1" dirty="0" smtClean="0"/>
              <a:t> </a:t>
            </a:r>
            <a:r>
              <a:rPr lang="tr-TR" sz="1600" dirty="0" smtClean="0"/>
              <a:t>(% 50-75)</a:t>
            </a:r>
            <a:r>
              <a:rPr lang="tr-TR" sz="1600" b="1" dirty="0" smtClean="0"/>
              <a:t>: </a:t>
            </a:r>
            <a:r>
              <a:rPr lang="tr-TR" sz="1600" dirty="0" smtClean="0"/>
              <a:t>Yaş ve cinse göre </a:t>
            </a:r>
            <a:r>
              <a:rPr lang="tr-TR" sz="1600" dirty="0" err="1" smtClean="0"/>
              <a:t>Hb</a:t>
            </a:r>
            <a:r>
              <a:rPr lang="tr-TR" sz="1600" dirty="0" smtClean="0"/>
              <a:t> değerinin ortalamanın  &lt;2 SD </a:t>
            </a:r>
            <a:endParaRPr lang="tr-TR" sz="1800" dirty="0" smtClean="0"/>
          </a:p>
          <a:p>
            <a:pPr>
              <a:lnSpc>
                <a:spcPct val="150000"/>
              </a:lnSpc>
              <a:buNone/>
            </a:pPr>
            <a:r>
              <a:rPr lang="tr-TR" sz="1800" b="1" dirty="0" smtClean="0"/>
              <a:t>K</a:t>
            </a:r>
            <a:r>
              <a:rPr lang="en-US" sz="1800" b="1" dirty="0" err="1" smtClean="0"/>
              <a:t>roni</a:t>
            </a:r>
            <a:r>
              <a:rPr lang="tr-TR" sz="1800" b="1" dirty="0" smtClean="0"/>
              <a:t>k hastalık  anemisi- </a:t>
            </a:r>
            <a:r>
              <a:rPr lang="tr-TR" sz="1800" dirty="0" smtClean="0"/>
              <a:t>En sık</a:t>
            </a:r>
          </a:p>
          <a:p>
            <a:pPr lvl="1">
              <a:lnSpc>
                <a:spcPct val="150000"/>
              </a:lnSpc>
            </a:pPr>
            <a:r>
              <a:rPr lang="en-US" sz="1600" dirty="0" err="1" smtClean="0"/>
              <a:t>Normo</a:t>
            </a:r>
            <a:r>
              <a:rPr lang="tr-TR" sz="1600" dirty="0" smtClean="0"/>
              <a:t>k</a:t>
            </a:r>
            <a:r>
              <a:rPr lang="en-US" sz="1600" dirty="0" err="1" smtClean="0"/>
              <a:t>rom</a:t>
            </a:r>
            <a:r>
              <a:rPr lang="tr-TR" sz="1600" dirty="0" smtClean="0"/>
              <a:t>, </a:t>
            </a:r>
            <a:r>
              <a:rPr lang="en-US" sz="1600" dirty="0" err="1" smtClean="0"/>
              <a:t>normo</a:t>
            </a:r>
            <a:r>
              <a:rPr lang="tr-TR" sz="1600" dirty="0" err="1" smtClean="0"/>
              <a:t>siter</a:t>
            </a:r>
            <a:endParaRPr lang="tr-TR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Serum </a:t>
            </a:r>
            <a:r>
              <a:rPr lang="tr-TR" sz="1600" dirty="0" smtClean="0"/>
              <a:t>demiri ve </a:t>
            </a:r>
            <a:r>
              <a:rPr lang="tr-TR" sz="1600" dirty="0" err="1" smtClean="0"/>
              <a:t>retikülosit</a:t>
            </a:r>
            <a:r>
              <a:rPr lang="tr-TR" sz="1600" dirty="0" smtClean="0"/>
              <a:t> sayısı düşük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Depo demiri- </a:t>
            </a:r>
            <a:r>
              <a:rPr lang="tr-TR" sz="1600" dirty="0" err="1" smtClean="0"/>
              <a:t>ferritin</a:t>
            </a:r>
            <a:r>
              <a:rPr lang="tr-TR" sz="1600" dirty="0" smtClean="0"/>
              <a:t> yüksek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İnflamatuar</a:t>
            </a:r>
            <a:r>
              <a:rPr lang="tr-TR" sz="1600" dirty="0" smtClean="0"/>
              <a:t> </a:t>
            </a:r>
            <a:r>
              <a:rPr lang="tr-TR" sz="1600" dirty="0" err="1" smtClean="0"/>
              <a:t>sitokinlerle</a:t>
            </a:r>
            <a:r>
              <a:rPr lang="tr-TR" sz="1600" dirty="0" smtClean="0"/>
              <a:t> </a:t>
            </a:r>
            <a:r>
              <a:rPr lang="tr-TR" sz="1600" dirty="0" err="1" smtClean="0"/>
              <a:t>hepatik</a:t>
            </a:r>
            <a:r>
              <a:rPr lang="tr-TR" sz="1600" dirty="0" smtClean="0"/>
              <a:t> </a:t>
            </a:r>
            <a:r>
              <a:rPr lang="tr-TR" sz="1600" dirty="0" err="1" smtClean="0"/>
              <a:t>hepsidin</a:t>
            </a:r>
            <a:r>
              <a:rPr lang="tr-TR" sz="1600" dirty="0" smtClean="0"/>
              <a:t> sentezi </a:t>
            </a:r>
            <a:r>
              <a:rPr lang="tr-TR" sz="1600" dirty="0" smtClean="0">
                <a:sym typeface="Symbol"/>
              </a:rPr>
              <a:t></a:t>
            </a:r>
          </a:p>
          <a:p>
            <a:pPr lvl="2">
              <a:lnSpc>
                <a:spcPct val="150000"/>
              </a:lnSpc>
            </a:pPr>
            <a:r>
              <a:rPr lang="tr-TR" sz="1300" dirty="0" err="1" smtClean="0"/>
              <a:t>Makrofajlardan</a:t>
            </a:r>
            <a:r>
              <a:rPr lang="tr-TR" sz="1300" dirty="0" smtClean="0"/>
              <a:t> demir </a:t>
            </a:r>
            <a:r>
              <a:rPr lang="tr-TR" sz="1300" dirty="0" err="1" smtClean="0"/>
              <a:t>salınımı</a:t>
            </a:r>
            <a:r>
              <a:rPr lang="tr-TR" sz="1300" dirty="0" smtClean="0"/>
              <a:t> ve </a:t>
            </a:r>
            <a:r>
              <a:rPr lang="tr-TR" sz="1300" dirty="0" err="1" smtClean="0"/>
              <a:t>intestinal</a:t>
            </a:r>
            <a:r>
              <a:rPr lang="tr-TR" sz="1300" dirty="0" smtClean="0"/>
              <a:t> demir </a:t>
            </a:r>
            <a:r>
              <a:rPr lang="tr-TR" sz="1300" dirty="0" err="1" smtClean="0"/>
              <a:t>absorbsiyonu</a:t>
            </a:r>
            <a:r>
              <a:rPr lang="tr-TR" sz="1300" dirty="0" smtClean="0"/>
              <a:t>  ↓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Coombs</a:t>
            </a:r>
            <a:r>
              <a:rPr lang="tr-TR" sz="1800" b="1" dirty="0" smtClean="0"/>
              <a:t> </a:t>
            </a:r>
            <a:r>
              <a:rPr lang="en-US" sz="1800" b="1" dirty="0" err="1" smtClean="0"/>
              <a:t>po</a:t>
            </a:r>
            <a:r>
              <a:rPr lang="tr-TR" sz="1800" b="1" dirty="0" smtClean="0"/>
              <a:t>z</a:t>
            </a:r>
            <a:r>
              <a:rPr lang="en-US" sz="1800" b="1" dirty="0" err="1" smtClean="0"/>
              <a:t>iti</a:t>
            </a:r>
            <a:r>
              <a:rPr lang="tr-TR" sz="1800" b="1" dirty="0" smtClean="0"/>
              <a:t>f</a:t>
            </a:r>
            <a:r>
              <a:rPr lang="en-US" sz="1800" b="1" dirty="0" smtClean="0"/>
              <a:t> </a:t>
            </a:r>
            <a:r>
              <a:rPr lang="tr-TR" sz="1800" b="1" dirty="0" err="1" smtClean="0"/>
              <a:t>otoimmün</a:t>
            </a:r>
            <a:r>
              <a:rPr lang="tr-TR" sz="1800" b="1" dirty="0" smtClean="0"/>
              <a:t> </a:t>
            </a:r>
            <a:r>
              <a:rPr lang="en-US" sz="1800" b="1" dirty="0" err="1" smtClean="0"/>
              <a:t>hemol</a:t>
            </a:r>
            <a:r>
              <a:rPr lang="tr-TR" sz="1800" b="1" dirty="0" smtClean="0"/>
              <a:t>i</a:t>
            </a:r>
            <a:r>
              <a:rPr lang="en-US" sz="1800" b="1" dirty="0" err="1" smtClean="0"/>
              <a:t>ti</a:t>
            </a:r>
            <a:r>
              <a:rPr lang="tr-TR" sz="1800" b="1" dirty="0" smtClean="0"/>
              <a:t>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anemi</a:t>
            </a:r>
            <a:r>
              <a:rPr lang="tr-TR" sz="1800" b="1" dirty="0" smtClean="0"/>
              <a:t> </a:t>
            </a:r>
            <a:r>
              <a:rPr lang="tr-TR" sz="1800" dirty="0" smtClean="0"/>
              <a:t>(% 10)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İlk bulgu olabilir ve aylar-yıllar sonra </a:t>
            </a:r>
            <a:r>
              <a:rPr lang="tr-TR" sz="1600" dirty="0" err="1" smtClean="0"/>
              <a:t>SLE’nin</a:t>
            </a:r>
            <a:r>
              <a:rPr lang="tr-TR" sz="1600" dirty="0" smtClean="0"/>
              <a:t> diğer kriterleri çıkabilir.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Genellikle hafif-orta şiddetli 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Sıcak reaktif tip reaksiyon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Olguların % 30-40’ında </a:t>
            </a:r>
            <a:r>
              <a:rPr lang="tr-TR" sz="1600" dirty="0" err="1" smtClean="0"/>
              <a:t>hemoliz</a:t>
            </a:r>
            <a:r>
              <a:rPr lang="tr-TR" sz="1600" dirty="0" smtClean="0"/>
              <a:t> bulgusu olmadan D. </a:t>
            </a:r>
            <a:r>
              <a:rPr lang="en-US" sz="1600" dirty="0" smtClean="0"/>
              <a:t>Coombs</a:t>
            </a:r>
            <a:r>
              <a:rPr lang="tr-TR" sz="1600" dirty="0" smtClean="0"/>
              <a:t> </a:t>
            </a:r>
            <a:r>
              <a:rPr lang="en-US" sz="1600" dirty="0" err="1" smtClean="0"/>
              <a:t>po</a:t>
            </a:r>
            <a:r>
              <a:rPr lang="tr-TR" sz="1600" dirty="0" smtClean="0"/>
              <a:t>z</a:t>
            </a:r>
            <a:r>
              <a:rPr lang="en-US" sz="1600" dirty="0" err="1" smtClean="0"/>
              <a:t>iti</a:t>
            </a:r>
            <a:r>
              <a:rPr lang="tr-TR" sz="1600" dirty="0" smtClean="0"/>
              <a:t>f</a:t>
            </a:r>
          </a:p>
          <a:p>
            <a:pPr>
              <a:buNone/>
            </a:pPr>
            <a:endParaRPr lang="tr-T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/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b="1" dirty="0" smtClean="0"/>
              <a:t>Demir eksikliği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H</a:t>
            </a:r>
            <a:r>
              <a:rPr lang="tr-TR" sz="1600" dirty="0" smtClean="0"/>
              <a:t>i</a:t>
            </a:r>
            <a:r>
              <a:rPr lang="en-US" sz="1600" dirty="0" err="1" smtClean="0"/>
              <a:t>po</a:t>
            </a:r>
            <a:r>
              <a:rPr lang="tr-TR" sz="1600" dirty="0" smtClean="0"/>
              <a:t>k</a:t>
            </a:r>
            <a:r>
              <a:rPr lang="en-US" sz="1600" dirty="0" err="1" smtClean="0"/>
              <a:t>rom</a:t>
            </a:r>
            <a:r>
              <a:rPr lang="tr-TR" sz="1600" dirty="0" smtClean="0"/>
              <a:t>, </a:t>
            </a:r>
            <a:r>
              <a:rPr lang="en-US" sz="1600" dirty="0" smtClean="0"/>
              <a:t>mi</a:t>
            </a:r>
            <a:r>
              <a:rPr lang="tr-TR" sz="1600" dirty="0" smtClean="0"/>
              <a:t>k</a:t>
            </a:r>
            <a:r>
              <a:rPr lang="en-US" sz="1600" dirty="0" err="1" smtClean="0"/>
              <a:t>ro</a:t>
            </a:r>
            <a:r>
              <a:rPr lang="tr-TR" sz="1600" dirty="0" err="1" smtClean="0"/>
              <a:t>siter</a:t>
            </a:r>
            <a:endParaRPr lang="tr-TR" sz="1600" dirty="0" smtClean="0"/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Demir alımında düşüklük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Kanama- </a:t>
            </a:r>
            <a:r>
              <a:rPr lang="tr-TR" sz="1600" dirty="0" err="1" smtClean="0"/>
              <a:t>menometroraji</a:t>
            </a:r>
            <a:r>
              <a:rPr lang="tr-TR" sz="1600" dirty="0" smtClean="0"/>
              <a:t>, GİS kanaması (NSAID, </a:t>
            </a:r>
            <a:r>
              <a:rPr lang="tr-TR" sz="1600" dirty="0" err="1" smtClean="0"/>
              <a:t>steroid</a:t>
            </a:r>
            <a:r>
              <a:rPr lang="tr-TR" sz="1600" dirty="0" smtClean="0"/>
              <a:t>, SLE)</a:t>
            </a:r>
          </a:p>
          <a:p>
            <a:pPr>
              <a:lnSpc>
                <a:spcPct val="150000"/>
              </a:lnSpc>
              <a:buNone/>
            </a:pPr>
            <a:r>
              <a:rPr lang="tr-TR" sz="2000" b="1" dirty="0" err="1" smtClean="0"/>
              <a:t>Renal</a:t>
            </a:r>
            <a:r>
              <a:rPr lang="tr-TR" sz="2000" b="1" dirty="0" smtClean="0"/>
              <a:t> tutulum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Eritropoetin</a:t>
            </a:r>
            <a:r>
              <a:rPr lang="tr-TR" sz="1600" dirty="0" smtClean="0"/>
              <a:t> üretiminde azalma</a:t>
            </a:r>
          </a:p>
          <a:p>
            <a:pPr>
              <a:lnSpc>
                <a:spcPct val="150000"/>
              </a:lnSpc>
              <a:buNone/>
            </a:pPr>
            <a:r>
              <a:rPr lang="tr-TR" sz="2000" b="1" dirty="0" smtClean="0"/>
              <a:t>A</a:t>
            </a:r>
            <a:r>
              <a:rPr lang="en-US" sz="2000" b="1" dirty="0" err="1" smtClean="0"/>
              <a:t>plasti</a:t>
            </a:r>
            <a:r>
              <a:rPr lang="tr-TR" sz="2000" b="1" dirty="0" smtClean="0"/>
              <a:t>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anemi</a:t>
            </a:r>
            <a:r>
              <a:rPr lang="tr-TR" sz="2000" b="1" dirty="0" smtClean="0"/>
              <a:t>/Pür </a:t>
            </a:r>
            <a:r>
              <a:rPr lang="tr-TR" sz="2000" b="1" dirty="0" err="1" smtClean="0"/>
              <a:t>red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cell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aplazi</a:t>
            </a:r>
            <a:endParaRPr lang="tr-TR" sz="2000" b="1" dirty="0" smtClean="0"/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SLE ve ilaçlara bağlı olabilir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540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dirty="0" err="1" smtClean="0"/>
              <a:t>Lökopeni</a:t>
            </a:r>
            <a:r>
              <a:rPr lang="tr-TR" b="1" dirty="0" smtClean="0"/>
              <a:t> </a:t>
            </a:r>
            <a:r>
              <a:rPr lang="tr-TR" sz="2000" dirty="0" smtClean="0"/>
              <a:t>(% 46-64)</a:t>
            </a:r>
            <a:endParaRPr lang="tr-TR" sz="1800" b="1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Lökosit sayısı &lt; 4000/mm</a:t>
            </a:r>
            <a:r>
              <a:rPr lang="tr-TR" sz="1800" baseline="30000" dirty="0" smtClean="0"/>
              <a:t>3</a:t>
            </a:r>
            <a:endParaRPr lang="tr-TR" sz="1600" baseline="30000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Lenfosit sayısında mutlak azalma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Lenfopeni</a:t>
            </a:r>
            <a:r>
              <a:rPr lang="tr-TR" sz="1600" dirty="0" smtClean="0"/>
              <a:t> &lt; 1500/mm</a:t>
            </a:r>
            <a:r>
              <a:rPr lang="tr-TR" sz="1600" baseline="30000" dirty="0" smtClean="0"/>
              <a:t>3   </a:t>
            </a:r>
            <a:r>
              <a:rPr lang="tr-TR" sz="1600" dirty="0" smtClean="0"/>
              <a:t>(ACR </a:t>
            </a:r>
            <a:r>
              <a:rPr lang="tr-TR" sz="1600" dirty="0" err="1" smtClean="0"/>
              <a:t>klasifikasyon</a:t>
            </a:r>
            <a:r>
              <a:rPr lang="tr-TR" sz="1600" dirty="0" smtClean="0"/>
              <a:t> kriterleri)</a:t>
            </a:r>
            <a:endParaRPr lang="tr-TR" sz="1600" baseline="30000" dirty="0" smtClean="0"/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Lenfopeni</a:t>
            </a:r>
            <a:r>
              <a:rPr lang="tr-TR" sz="1600" dirty="0" smtClean="0"/>
              <a:t> &lt; 1000/mm</a:t>
            </a:r>
            <a:r>
              <a:rPr lang="tr-TR" sz="1600" baseline="30000" dirty="0" smtClean="0"/>
              <a:t>3   </a:t>
            </a:r>
            <a:r>
              <a:rPr lang="tr-TR" sz="1600" dirty="0" smtClean="0"/>
              <a:t>(SLICC </a:t>
            </a:r>
            <a:r>
              <a:rPr lang="tr-TR" sz="1600" dirty="0" err="1" smtClean="0"/>
              <a:t>klasifikasyon</a:t>
            </a:r>
            <a:r>
              <a:rPr lang="tr-TR" sz="1600" dirty="0" smtClean="0"/>
              <a:t> kriterleri) </a:t>
            </a:r>
            <a:r>
              <a:rPr lang="tr-TR" sz="1600" baseline="30000" dirty="0" smtClean="0"/>
              <a:t> 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800" dirty="0" err="1" smtClean="0"/>
              <a:t>Nötrofil</a:t>
            </a:r>
            <a:r>
              <a:rPr lang="tr-TR" sz="1800" dirty="0" smtClean="0"/>
              <a:t> yüzdesinde </a:t>
            </a:r>
            <a:r>
              <a:rPr lang="tr-TR" sz="1800" dirty="0" err="1" smtClean="0"/>
              <a:t>relatif</a:t>
            </a:r>
            <a:r>
              <a:rPr lang="tr-TR" sz="1800" dirty="0" smtClean="0"/>
              <a:t>  artış</a:t>
            </a:r>
          </a:p>
          <a:p>
            <a:pPr marL="548640" lvl="2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tr-TR" sz="1600" dirty="0" err="1" smtClean="0"/>
              <a:t>Nötropeni</a:t>
            </a:r>
            <a:r>
              <a:rPr lang="tr-TR" sz="1600" dirty="0" smtClean="0"/>
              <a:t> varlığında ciddi enfeksiyon ve ilaç (</a:t>
            </a:r>
            <a:r>
              <a:rPr lang="tr-TR" sz="1600" dirty="0" err="1" smtClean="0"/>
              <a:t>siklofosfamid</a:t>
            </a:r>
            <a:r>
              <a:rPr lang="tr-TR" sz="1600" dirty="0" smtClean="0"/>
              <a:t>) akla gelmeli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En az bir kez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4286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7929618" cy="585791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tr-TR" b="1" dirty="0" err="1" smtClean="0"/>
              <a:t>Trombositopeni</a:t>
            </a:r>
            <a:r>
              <a:rPr lang="tr-TR" b="1" dirty="0" smtClean="0"/>
              <a:t> </a:t>
            </a:r>
            <a:r>
              <a:rPr lang="tr-TR" dirty="0" smtClean="0"/>
              <a:t>(% 10-50)  </a:t>
            </a:r>
          </a:p>
          <a:p>
            <a:pPr>
              <a:lnSpc>
                <a:spcPct val="170000"/>
              </a:lnSpc>
            </a:pPr>
            <a:r>
              <a:rPr lang="tr-TR" sz="1800" dirty="0" err="1" smtClean="0"/>
              <a:t>Platelet</a:t>
            </a:r>
            <a:r>
              <a:rPr lang="tr-TR" sz="1800" dirty="0" smtClean="0"/>
              <a:t> sayısı &lt; </a:t>
            </a:r>
            <a:r>
              <a:rPr lang="en-US" sz="1800" dirty="0" smtClean="0"/>
              <a:t>100,000</a:t>
            </a:r>
            <a:r>
              <a:rPr lang="tr-TR" sz="1800" dirty="0" smtClean="0"/>
              <a:t>/mm</a:t>
            </a:r>
            <a:r>
              <a:rPr lang="tr-TR" sz="1800" baseline="30000" dirty="0" smtClean="0"/>
              <a:t>3</a:t>
            </a:r>
          </a:p>
          <a:p>
            <a:pPr lvl="1">
              <a:lnSpc>
                <a:spcPct val="170000"/>
              </a:lnSpc>
            </a:pPr>
            <a:r>
              <a:rPr lang="tr-TR" sz="1600" dirty="0" smtClean="0"/>
              <a:t>En az bir kez</a:t>
            </a:r>
          </a:p>
          <a:p>
            <a:pPr lvl="1">
              <a:lnSpc>
                <a:spcPct val="170000"/>
              </a:lnSpc>
            </a:pPr>
            <a:r>
              <a:rPr lang="tr-TR" sz="1600" dirty="0" smtClean="0"/>
              <a:t>İlaç ve </a:t>
            </a:r>
            <a:r>
              <a:rPr lang="tr-TR" sz="1600" dirty="0" err="1" smtClean="0"/>
              <a:t>portal</a:t>
            </a:r>
            <a:r>
              <a:rPr lang="tr-TR" sz="1600" dirty="0" smtClean="0"/>
              <a:t> HT yokluğunda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543956" cy="54024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tr-TR" sz="8000" b="1" dirty="0" err="1" smtClean="0"/>
              <a:t>İmmün</a:t>
            </a:r>
            <a:r>
              <a:rPr lang="tr-TR" sz="8000" b="1" dirty="0" smtClean="0"/>
              <a:t> </a:t>
            </a:r>
            <a:r>
              <a:rPr lang="tr-TR" sz="8000" b="1" dirty="0" err="1" smtClean="0"/>
              <a:t>Trombositopeni</a:t>
            </a:r>
            <a:r>
              <a:rPr lang="tr-TR" sz="8000" b="1" dirty="0" smtClean="0"/>
              <a:t> (ITP)</a:t>
            </a:r>
          </a:p>
          <a:p>
            <a:pPr>
              <a:lnSpc>
                <a:spcPct val="170000"/>
              </a:lnSpc>
            </a:pPr>
            <a:r>
              <a:rPr lang="tr-TR" sz="6400" dirty="0" err="1" smtClean="0"/>
              <a:t>pSLE</a:t>
            </a:r>
            <a:r>
              <a:rPr lang="tr-TR" sz="6400" dirty="0" smtClean="0"/>
              <a:t> olgularının %15’inde ilk bulgu</a:t>
            </a:r>
          </a:p>
          <a:p>
            <a:pPr>
              <a:lnSpc>
                <a:spcPct val="170000"/>
              </a:lnSpc>
            </a:pPr>
            <a:r>
              <a:rPr lang="en-US" sz="6400" dirty="0" smtClean="0"/>
              <a:t>ITP</a:t>
            </a:r>
            <a:r>
              <a:rPr lang="tr-TR" sz="6400" dirty="0" smtClean="0"/>
              <a:t> tanısından yıllar sonra (10 yıl) SLE tanısı</a:t>
            </a:r>
          </a:p>
          <a:p>
            <a:pPr>
              <a:lnSpc>
                <a:spcPct val="170000"/>
              </a:lnSpc>
            </a:pPr>
            <a:r>
              <a:rPr lang="tr-TR" sz="6400" dirty="0" smtClean="0"/>
              <a:t>Anti-</a:t>
            </a:r>
            <a:r>
              <a:rPr lang="tr-TR" sz="6400" dirty="0" err="1" smtClean="0"/>
              <a:t>GPIIb</a:t>
            </a:r>
            <a:r>
              <a:rPr lang="tr-TR" sz="6400" dirty="0" smtClean="0"/>
              <a:t>/</a:t>
            </a:r>
            <a:r>
              <a:rPr lang="tr-TR" sz="6400" dirty="0" err="1" smtClean="0"/>
              <a:t>IIIa</a:t>
            </a:r>
            <a:r>
              <a:rPr lang="tr-TR" sz="6400" dirty="0" smtClean="0"/>
              <a:t> ve </a:t>
            </a:r>
            <a:r>
              <a:rPr lang="tr-TR" sz="6400" dirty="0" err="1" smtClean="0"/>
              <a:t>antitrombopoetin</a:t>
            </a:r>
            <a:r>
              <a:rPr lang="tr-TR" sz="6400" dirty="0" smtClean="0"/>
              <a:t> reseptör (TPOR) antikorları </a:t>
            </a:r>
            <a:r>
              <a:rPr lang="tr-TR" sz="6400" dirty="0" err="1" smtClean="0"/>
              <a:t>patogenezde</a:t>
            </a:r>
            <a:r>
              <a:rPr lang="tr-TR" sz="6400" dirty="0" smtClean="0"/>
              <a:t> rol oynar </a:t>
            </a:r>
          </a:p>
          <a:p>
            <a:pPr>
              <a:lnSpc>
                <a:spcPct val="170000"/>
              </a:lnSpc>
            </a:pPr>
            <a:r>
              <a:rPr lang="tr-TR" sz="6400" dirty="0" smtClean="0"/>
              <a:t>Klinik bulgular: </a:t>
            </a:r>
          </a:p>
          <a:p>
            <a:pPr lvl="1">
              <a:lnSpc>
                <a:spcPct val="170000"/>
              </a:lnSpc>
            </a:pPr>
            <a:r>
              <a:rPr lang="tr-TR" sz="5600" dirty="0" smtClean="0"/>
              <a:t>Sık bulgular: Özellikle ön kol ve bacaklarda </a:t>
            </a:r>
            <a:r>
              <a:rPr lang="en-US" sz="5600" dirty="0" err="1" smtClean="0"/>
              <a:t>pete</a:t>
            </a:r>
            <a:r>
              <a:rPr lang="tr-TR" sz="5600" dirty="0" err="1" smtClean="0"/>
              <a:t>şi</a:t>
            </a:r>
            <a:r>
              <a:rPr lang="tr-TR" sz="5600" dirty="0" smtClean="0"/>
              <a:t>, </a:t>
            </a:r>
            <a:r>
              <a:rPr lang="en-US" sz="5600" dirty="0" err="1" smtClean="0"/>
              <a:t>purpura</a:t>
            </a:r>
            <a:r>
              <a:rPr lang="en-US" sz="5600" dirty="0" smtClean="0"/>
              <a:t>, e</a:t>
            </a:r>
            <a:r>
              <a:rPr lang="tr-TR" sz="5600" dirty="0" smtClean="0"/>
              <a:t>ki</a:t>
            </a:r>
            <a:r>
              <a:rPr lang="en-US" sz="5600" dirty="0" smtClean="0"/>
              <a:t>mo</a:t>
            </a:r>
            <a:r>
              <a:rPr lang="tr-TR" sz="5600" dirty="0" smtClean="0"/>
              <a:t>z</a:t>
            </a:r>
          </a:p>
          <a:p>
            <a:pPr lvl="1">
              <a:lnSpc>
                <a:spcPct val="170000"/>
              </a:lnSpc>
            </a:pPr>
            <a:r>
              <a:rPr lang="tr-TR" sz="5600" dirty="0" smtClean="0"/>
              <a:t>Nadir bulgular: Diş eti kanaması, </a:t>
            </a:r>
            <a:r>
              <a:rPr lang="en-US" sz="5600" dirty="0" err="1" smtClean="0"/>
              <a:t>epista</a:t>
            </a:r>
            <a:r>
              <a:rPr lang="tr-TR" sz="5600" dirty="0" err="1" smtClean="0"/>
              <a:t>ks</a:t>
            </a:r>
            <a:r>
              <a:rPr lang="en-US" sz="5600" dirty="0" smtClean="0"/>
              <a:t>is,</a:t>
            </a:r>
            <a:r>
              <a:rPr lang="tr-TR" sz="5600" dirty="0" smtClean="0"/>
              <a:t> </a:t>
            </a:r>
            <a:r>
              <a:rPr lang="tr-TR" sz="5600" dirty="0" err="1" smtClean="0"/>
              <a:t>menometroraji</a:t>
            </a:r>
            <a:r>
              <a:rPr lang="tr-TR" sz="5600" dirty="0" smtClean="0"/>
              <a:t>, </a:t>
            </a:r>
            <a:r>
              <a:rPr lang="en-US" sz="5600" dirty="0" smtClean="0"/>
              <a:t>intra</a:t>
            </a:r>
            <a:r>
              <a:rPr lang="tr-TR" sz="5600" dirty="0" smtClean="0"/>
              <a:t>k</a:t>
            </a:r>
            <a:r>
              <a:rPr lang="en-US" sz="5600" dirty="0" err="1" smtClean="0"/>
              <a:t>ranial</a:t>
            </a:r>
            <a:r>
              <a:rPr lang="en-US" sz="5600" dirty="0" smtClean="0"/>
              <a:t> </a:t>
            </a:r>
            <a:r>
              <a:rPr lang="en-US" sz="5600" dirty="0" err="1" smtClean="0"/>
              <a:t>hemor</a:t>
            </a:r>
            <a:r>
              <a:rPr lang="tr-TR" sz="5600" dirty="0" err="1" smtClean="0"/>
              <a:t>aji</a:t>
            </a:r>
            <a:endParaRPr lang="tr-TR" sz="5600" dirty="0" smtClean="0"/>
          </a:p>
          <a:p>
            <a:pPr lvl="2">
              <a:lnSpc>
                <a:spcPct val="170000"/>
              </a:lnSpc>
            </a:pPr>
            <a:r>
              <a:rPr lang="tr-TR" sz="5600" dirty="0" err="1" smtClean="0"/>
              <a:t>Platelet</a:t>
            </a:r>
            <a:r>
              <a:rPr lang="tr-TR" sz="5600" dirty="0" smtClean="0"/>
              <a:t> sayısı ile kanama arasında korelasyon yok</a:t>
            </a:r>
          </a:p>
          <a:p>
            <a:pPr>
              <a:lnSpc>
                <a:spcPct val="170000"/>
              </a:lnSpc>
            </a:pPr>
            <a:r>
              <a:rPr lang="tr-TR" sz="6400" b="1" dirty="0" err="1" smtClean="0"/>
              <a:t>Evans</a:t>
            </a:r>
            <a:r>
              <a:rPr lang="tr-TR" sz="6400" b="1" dirty="0" smtClean="0"/>
              <a:t> Sendromu- </a:t>
            </a:r>
            <a:r>
              <a:rPr lang="tr-TR" sz="6400" dirty="0" err="1" smtClean="0"/>
              <a:t>Otoimmün</a:t>
            </a:r>
            <a:r>
              <a:rPr lang="tr-TR" sz="6400" dirty="0" smtClean="0"/>
              <a:t> </a:t>
            </a:r>
            <a:r>
              <a:rPr lang="tr-TR" sz="6400" dirty="0" err="1" smtClean="0"/>
              <a:t>hemolitik</a:t>
            </a:r>
            <a:r>
              <a:rPr lang="tr-TR" sz="6400" dirty="0" smtClean="0"/>
              <a:t> anemi ve ITP</a:t>
            </a:r>
            <a:endParaRPr lang="tr-TR" sz="5600" dirty="0" smtClean="0"/>
          </a:p>
          <a:p>
            <a:pPr marL="548640" lvl="3" indent="-274320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5600" dirty="0" smtClean="0"/>
              <a:t>Sıklıkla başlangıçta </a:t>
            </a:r>
            <a:r>
              <a:rPr lang="en-US" sz="5600" dirty="0" smtClean="0"/>
              <a:t>ANA </a:t>
            </a:r>
            <a:r>
              <a:rPr lang="en-US" sz="5600" dirty="0" err="1" smtClean="0"/>
              <a:t>po</a:t>
            </a:r>
            <a:r>
              <a:rPr lang="tr-TR" sz="5600" dirty="0" smtClean="0"/>
              <a:t>z</a:t>
            </a:r>
            <a:r>
              <a:rPr lang="en-US" sz="5600" dirty="0" err="1" smtClean="0"/>
              <a:t>iti</a:t>
            </a:r>
            <a:r>
              <a:rPr lang="tr-TR" sz="5600" dirty="0" smtClean="0"/>
              <a:t>f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543956" cy="55007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8000" b="1" dirty="0" err="1" smtClean="0"/>
              <a:t>Tromboti</a:t>
            </a:r>
            <a:r>
              <a:rPr lang="tr-TR" sz="8000" b="1" dirty="0" smtClean="0"/>
              <a:t>k</a:t>
            </a:r>
            <a:r>
              <a:rPr lang="en-US" sz="8000" b="1" dirty="0" smtClean="0"/>
              <a:t> </a:t>
            </a:r>
            <a:r>
              <a:rPr lang="tr-TR" sz="8000" b="1" dirty="0" err="1" smtClean="0"/>
              <a:t>mikroangiopati</a:t>
            </a:r>
            <a:r>
              <a:rPr lang="tr-TR" sz="8000" b="1" dirty="0" smtClean="0"/>
              <a:t> (TMA)</a:t>
            </a:r>
          </a:p>
          <a:p>
            <a:pPr>
              <a:lnSpc>
                <a:spcPct val="170000"/>
              </a:lnSpc>
            </a:pPr>
            <a:r>
              <a:rPr lang="tr-TR" sz="6400" dirty="0" err="1" smtClean="0"/>
              <a:t>pSLE’de</a:t>
            </a:r>
            <a:r>
              <a:rPr lang="tr-TR" sz="6400" dirty="0" smtClean="0"/>
              <a:t> nadir (%1-4), </a:t>
            </a:r>
            <a:r>
              <a:rPr lang="tr-TR" sz="6400" dirty="0" err="1" smtClean="0"/>
              <a:t>mortalite</a:t>
            </a:r>
            <a:r>
              <a:rPr lang="tr-TR" sz="6400" dirty="0" smtClean="0"/>
              <a:t> çok yüksek</a:t>
            </a:r>
          </a:p>
          <a:p>
            <a:pPr>
              <a:lnSpc>
                <a:spcPct val="170000"/>
              </a:lnSpc>
            </a:pPr>
            <a:r>
              <a:rPr lang="tr-TR" sz="6400" b="1" dirty="0" err="1" smtClean="0"/>
              <a:t>Patogenez</a:t>
            </a:r>
            <a:r>
              <a:rPr lang="tr-TR" sz="6400" b="1" dirty="0" smtClean="0"/>
              <a:t>: </a:t>
            </a:r>
            <a:r>
              <a:rPr lang="tr-TR" sz="6400" dirty="0" smtClean="0"/>
              <a:t>Anti-</a:t>
            </a:r>
            <a:r>
              <a:rPr lang="tr-TR" sz="6400" dirty="0" err="1" smtClean="0"/>
              <a:t>Endotelyal</a:t>
            </a:r>
            <a:r>
              <a:rPr lang="tr-TR" sz="6400" dirty="0" smtClean="0"/>
              <a:t> antikorlar, </a:t>
            </a:r>
            <a:r>
              <a:rPr lang="tr-TR" sz="6400" dirty="0" err="1" smtClean="0"/>
              <a:t>endotelyal</a:t>
            </a:r>
            <a:r>
              <a:rPr lang="tr-TR" sz="6400" dirty="0" smtClean="0"/>
              <a:t> hasar, azalmış </a:t>
            </a:r>
            <a:r>
              <a:rPr lang="tr-TR" sz="6400" dirty="0" err="1" smtClean="0"/>
              <a:t>prostasiklin</a:t>
            </a:r>
            <a:r>
              <a:rPr lang="tr-TR" sz="6400" dirty="0" smtClean="0"/>
              <a:t>, artmış </a:t>
            </a:r>
            <a:r>
              <a:rPr lang="tr-TR" sz="6400" dirty="0" err="1" smtClean="0"/>
              <a:t>platelet</a:t>
            </a:r>
            <a:r>
              <a:rPr lang="tr-TR" sz="6400" dirty="0" smtClean="0"/>
              <a:t> aktivasyonu</a:t>
            </a:r>
          </a:p>
          <a:p>
            <a:pPr>
              <a:lnSpc>
                <a:spcPct val="170000"/>
              </a:lnSpc>
            </a:pPr>
            <a:r>
              <a:rPr lang="tr-TR" sz="6400" b="1" dirty="0" smtClean="0"/>
              <a:t>Tanı: </a:t>
            </a:r>
            <a:r>
              <a:rPr lang="tr-TR" sz="6400" dirty="0" smtClean="0"/>
              <a:t>M</a:t>
            </a:r>
            <a:r>
              <a:rPr lang="en-US" sz="6400" dirty="0" err="1" smtClean="0"/>
              <a:t>i</a:t>
            </a:r>
            <a:r>
              <a:rPr lang="tr-TR" sz="6400" dirty="0" smtClean="0"/>
              <a:t>k</a:t>
            </a:r>
            <a:r>
              <a:rPr lang="en-US" sz="6400" dirty="0" smtClean="0"/>
              <a:t>roan</a:t>
            </a:r>
            <a:r>
              <a:rPr lang="tr-TR" sz="6400" dirty="0" smtClean="0"/>
              <a:t>j</a:t>
            </a:r>
            <a:r>
              <a:rPr lang="en-US" sz="6400" dirty="0" err="1" smtClean="0"/>
              <a:t>iopati</a:t>
            </a:r>
            <a:r>
              <a:rPr lang="tr-TR" sz="6400" dirty="0" smtClean="0"/>
              <a:t>k</a:t>
            </a:r>
            <a:r>
              <a:rPr lang="en-US" sz="6400" dirty="0" smtClean="0"/>
              <a:t> </a:t>
            </a:r>
            <a:r>
              <a:rPr lang="en-US" sz="6400" dirty="0" err="1" smtClean="0"/>
              <a:t>hemol</a:t>
            </a:r>
            <a:r>
              <a:rPr lang="tr-TR" sz="6400" dirty="0" smtClean="0"/>
              <a:t>i</a:t>
            </a:r>
            <a:r>
              <a:rPr lang="en-US" sz="6400" dirty="0" err="1" smtClean="0"/>
              <a:t>ti</a:t>
            </a:r>
            <a:r>
              <a:rPr lang="tr-TR" sz="6400" dirty="0" smtClean="0"/>
              <a:t>k</a:t>
            </a:r>
            <a:r>
              <a:rPr lang="en-US" sz="6400" dirty="0" smtClean="0"/>
              <a:t> </a:t>
            </a:r>
            <a:r>
              <a:rPr lang="en-US" sz="6400" dirty="0" err="1" smtClean="0"/>
              <a:t>anemi</a:t>
            </a:r>
            <a:r>
              <a:rPr lang="tr-TR" sz="6400" dirty="0" smtClean="0"/>
              <a:t> ve </a:t>
            </a:r>
            <a:r>
              <a:rPr lang="en-US" sz="6400" dirty="0" err="1" smtClean="0"/>
              <a:t>trombo</a:t>
            </a:r>
            <a:r>
              <a:rPr lang="tr-TR" sz="6400" dirty="0" smtClean="0"/>
              <a:t>si</a:t>
            </a:r>
            <a:r>
              <a:rPr lang="en-US" sz="6400" dirty="0" err="1" smtClean="0"/>
              <a:t>topeni</a:t>
            </a:r>
            <a:endParaRPr lang="tr-TR" sz="6400" dirty="0" smtClean="0"/>
          </a:p>
          <a:p>
            <a:pPr>
              <a:lnSpc>
                <a:spcPct val="170000"/>
              </a:lnSpc>
            </a:pPr>
            <a:r>
              <a:rPr lang="tr-TR" sz="6400" b="1" dirty="0" smtClean="0"/>
              <a:t>Patoloji: </a:t>
            </a:r>
            <a:r>
              <a:rPr lang="tr-TR" sz="6400" dirty="0" smtClean="0"/>
              <a:t>Damar duvarında </a:t>
            </a:r>
            <a:r>
              <a:rPr lang="tr-TR" sz="6400" dirty="0" err="1" smtClean="0"/>
              <a:t>intimal</a:t>
            </a:r>
            <a:r>
              <a:rPr lang="tr-TR" sz="6400" dirty="0" smtClean="0"/>
              <a:t> şişme, </a:t>
            </a:r>
            <a:r>
              <a:rPr lang="tr-TR" sz="6400" dirty="0" err="1" smtClean="0"/>
              <a:t>fibrinoid</a:t>
            </a:r>
            <a:r>
              <a:rPr lang="tr-TR" sz="6400" dirty="0" smtClean="0"/>
              <a:t> nekroz ve </a:t>
            </a:r>
            <a:r>
              <a:rPr lang="tr-TR" sz="6400" dirty="0" err="1" smtClean="0"/>
              <a:t>arterioler</a:t>
            </a:r>
            <a:r>
              <a:rPr lang="tr-TR" sz="6400" dirty="0" smtClean="0"/>
              <a:t> </a:t>
            </a:r>
            <a:r>
              <a:rPr lang="tr-TR" sz="6400" dirty="0" err="1" smtClean="0"/>
              <a:t>trombüs</a:t>
            </a:r>
            <a:r>
              <a:rPr lang="tr-TR" sz="6400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tr-TR" sz="6400" b="1" dirty="0" err="1" smtClean="0"/>
              <a:t>Hemolitik</a:t>
            </a:r>
            <a:r>
              <a:rPr lang="tr-TR" sz="6400" b="1" dirty="0" smtClean="0"/>
              <a:t> Üremik Sendrom (HÜS)</a:t>
            </a:r>
          </a:p>
          <a:p>
            <a:pPr lvl="1">
              <a:lnSpc>
                <a:spcPct val="170000"/>
              </a:lnSpc>
            </a:pPr>
            <a:r>
              <a:rPr lang="tr-TR" sz="5600" dirty="0" err="1" smtClean="0"/>
              <a:t>Triad</a:t>
            </a:r>
            <a:r>
              <a:rPr lang="tr-TR" sz="5600" dirty="0" smtClean="0"/>
              <a:t> = </a:t>
            </a:r>
            <a:r>
              <a:rPr lang="en-US" sz="5600" dirty="0" smtClean="0"/>
              <a:t>mi</a:t>
            </a:r>
            <a:r>
              <a:rPr lang="tr-TR" sz="5600" dirty="0" smtClean="0"/>
              <a:t>k</a:t>
            </a:r>
            <a:r>
              <a:rPr lang="en-US" sz="5600" dirty="0" smtClean="0"/>
              <a:t>roan</a:t>
            </a:r>
            <a:r>
              <a:rPr lang="tr-TR" sz="5600" dirty="0" smtClean="0"/>
              <a:t>j</a:t>
            </a:r>
            <a:r>
              <a:rPr lang="en-US" sz="5600" dirty="0" err="1" smtClean="0"/>
              <a:t>iopati</a:t>
            </a:r>
            <a:r>
              <a:rPr lang="tr-TR" sz="5600" dirty="0" smtClean="0"/>
              <a:t>k</a:t>
            </a:r>
            <a:r>
              <a:rPr lang="en-US" sz="5600" dirty="0" smtClean="0"/>
              <a:t> </a:t>
            </a:r>
            <a:r>
              <a:rPr lang="en-US" sz="5600" dirty="0" err="1" smtClean="0"/>
              <a:t>hemol</a:t>
            </a:r>
            <a:r>
              <a:rPr lang="tr-TR" sz="5600" dirty="0" smtClean="0"/>
              <a:t>i</a:t>
            </a:r>
            <a:r>
              <a:rPr lang="en-US" sz="5600" dirty="0" err="1" smtClean="0"/>
              <a:t>ti</a:t>
            </a:r>
            <a:r>
              <a:rPr lang="tr-TR" sz="5600" dirty="0" smtClean="0"/>
              <a:t>k</a:t>
            </a:r>
            <a:r>
              <a:rPr lang="en-US" sz="5600" dirty="0" smtClean="0"/>
              <a:t> </a:t>
            </a:r>
            <a:r>
              <a:rPr lang="en-US" sz="5600" dirty="0" err="1" smtClean="0"/>
              <a:t>anemi</a:t>
            </a:r>
            <a:r>
              <a:rPr lang="tr-TR" sz="5600" dirty="0" smtClean="0"/>
              <a:t>, </a:t>
            </a:r>
            <a:r>
              <a:rPr lang="en-US" sz="5600" dirty="0" err="1" smtClean="0"/>
              <a:t>trombo</a:t>
            </a:r>
            <a:r>
              <a:rPr lang="tr-TR" sz="5600" dirty="0" smtClean="0"/>
              <a:t>si</a:t>
            </a:r>
            <a:r>
              <a:rPr lang="en-US" sz="5600" dirty="0" err="1" smtClean="0"/>
              <a:t>topeni</a:t>
            </a:r>
            <a:r>
              <a:rPr lang="tr-TR" sz="5600" dirty="0" smtClean="0"/>
              <a:t> ve ABH</a:t>
            </a:r>
          </a:p>
          <a:p>
            <a:pPr>
              <a:lnSpc>
                <a:spcPct val="170000"/>
              </a:lnSpc>
            </a:pPr>
            <a:r>
              <a:rPr lang="tr-TR" sz="6400" b="1" dirty="0" smtClean="0"/>
              <a:t>T</a:t>
            </a:r>
            <a:r>
              <a:rPr lang="en-US" sz="6400" b="1" dirty="0" err="1" smtClean="0"/>
              <a:t>rombo</a:t>
            </a:r>
            <a:r>
              <a:rPr lang="tr-TR" sz="6400" b="1" dirty="0" smtClean="0"/>
              <a:t>tik </a:t>
            </a:r>
            <a:r>
              <a:rPr lang="tr-TR" sz="6400" b="1" dirty="0" err="1" smtClean="0"/>
              <a:t>Trombosi</a:t>
            </a:r>
            <a:r>
              <a:rPr lang="en-US" sz="6400" b="1" dirty="0" err="1" smtClean="0"/>
              <a:t>topeni</a:t>
            </a:r>
            <a:r>
              <a:rPr lang="tr-TR" sz="6400" b="1" dirty="0" smtClean="0"/>
              <a:t>k</a:t>
            </a:r>
            <a:r>
              <a:rPr lang="en-US" sz="6400" b="1" dirty="0" smtClean="0"/>
              <a:t> </a:t>
            </a:r>
            <a:r>
              <a:rPr lang="tr-TR" sz="6400" b="1" dirty="0" err="1" smtClean="0"/>
              <a:t>P</a:t>
            </a:r>
            <a:r>
              <a:rPr lang="en-US" sz="6400" b="1" dirty="0" err="1" smtClean="0"/>
              <a:t>urpura</a:t>
            </a:r>
            <a:r>
              <a:rPr lang="tr-TR" sz="6400" dirty="0" smtClean="0"/>
              <a:t> </a:t>
            </a:r>
            <a:r>
              <a:rPr lang="tr-TR" sz="6400" b="1" dirty="0" smtClean="0"/>
              <a:t>(TTP)</a:t>
            </a:r>
          </a:p>
          <a:p>
            <a:pPr lvl="1">
              <a:lnSpc>
                <a:spcPct val="170000"/>
              </a:lnSpc>
            </a:pPr>
            <a:r>
              <a:rPr lang="tr-TR" sz="5600" dirty="0" smtClean="0"/>
              <a:t>P</a:t>
            </a:r>
            <a:r>
              <a:rPr lang="en-US" sz="5600" dirty="0" err="1" smtClean="0"/>
              <a:t>entad</a:t>
            </a:r>
            <a:r>
              <a:rPr lang="tr-TR" sz="5600" dirty="0" smtClean="0"/>
              <a:t> = </a:t>
            </a:r>
            <a:r>
              <a:rPr lang="tr-TR" sz="5600" dirty="0" err="1" smtClean="0"/>
              <a:t>triad</a:t>
            </a:r>
            <a:r>
              <a:rPr lang="tr-TR" sz="5600" dirty="0" smtClean="0"/>
              <a:t> + </a:t>
            </a:r>
            <a:r>
              <a:rPr lang="tr-TR" sz="5600" dirty="0" err="1" smtClean="0"/>
              <a:t>nö</a:t>
            </a:r>
            <a:r>
              <a:rPr lang="en-US" sz="5600" dirty="0" err="1" smtClean="0"/>
              <a:t>rolo</a:t>
            </a:r>
            <a:r>
              <a:rPr lang="tr-TR" sz="5600" dirty="0" smtClean="0"/>
              <a:t>j</a:t>
            </a:r>
            <a:r>
              <a:rPr lang="en-US" sz="5600" dirty="0" err="1" smtClean="0"/>
              <a:t>i</a:t>
            </a:r>
            <a:r>
              <a:rPr lang="tr-TR" sz="5600" dirty="0" smtClean="0"/>
              <a:t>k tutulum ve ateş</a:t>
            </a:r>
          </a:p>
          <a:p>
            <a:pPr lvl="1">
              <a:lnSpc>
                <a:spcPct val="170000"/>
              </a:lnSpc>
            </a:pPr>
            <a:r>
              <a:rPr lang="en-US" sz="5600" dirty="0" smtClean="0"/>
              <a:t>v</a:t>
            </a:r>
            <a:r>
              <a:rPr lang="tr-TR" sz="5600" dirty="0" smtClean="0"/>
              <a:t>WF antikor pozitif</a:t>
            </a:r>
            <a:endParaRPr lang="en-US" sz="56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Hematolojik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b="1" dirty="0" err="1" smtClean="0"/>
              <a:t>Koagülasyon</a:t>
            </a:r>
            <a:r>
              <a:rPr lang="tr-TR" sz="2000" b="1" dirty="0" smtClean="0"/>
              <a:t> anormallikleri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1800" dirty="0" err="1" smtClean="0"/>
              <a:t>Tromboz</a:t>
            </a:r>
            <a:r>
              <a:rPr lang="tr-TR" sz="1800" dirty="0" smtClean="0"/>
              <a:t> riski</a:t>
            </a:r>
          </a:p>
          <a:p>
            <a:pPr lvl="1">
              <a:lnSpc>
                <a:spcPct val="150000"/>
              </a:lnSpc>
            </a:pPr>
            <a:r>
              <a:rPr lang="tr-TR" sz="1500" dirty="0" smtClean="0"/>
              <a:t>LA pozitifliği (</a:t>
            </a:r>
            <a:r>
              <a:rPr lang="tr-TR" sz="1500" dirty="0" err="1" smtClean="0"/>
              <a:t>pSLE</a:t>
            </a:r>
            <a:r>
              <a:rPr lang="tr-TR" sz="1500" dirty="0" smtClean="0"/>
              <a:t> olgularının %20-65’inde) </a:t>
            </a:r>
          </a:p>
          <a:p>
            <a:pPr lvl="1">
              <a:lnSpc>
                <a:spcPct val="150000"/>
              </a:lnSpc>
            </a:pPr>
            <a:r>
              <a:rPr lang="tr-TR" sz="1500" dirty="0" err="1" smtClean="0"/>
              <a:t>Hiperhomosisteinemi</a:t>
            </a:r>
            <a:endParaRPr lang="tr-TR" sz="1500" dirty="0" smtClean="0"/>
          </a:p>
          <a:p>
            <a:pPr lvl="1">
              <a:lnSpc>
                <a:spcPct val="150000"/>
              </a:lnSpc>
            </a:pPr>
            <a:r>
              <a:rPr lang="tr-TR" sz="1500" dirty="0" err="1" smtClean="0"/>
              <a:t>Akkiz</a:t>
            </a:r>
            <a:r>
              <a:rPr lang="tr-TR" sz="1500" dirty="0" smtClean="0"/>
              <a:t> protein C, S veya ATIII eksikliği</a:t>
            </a:r>
          </a:p>
          <a:p>
            <a:pPr>
              <a:lnSpc>
                <a:spcPct val="150000"/>
              </a:lnSpc>
            </a:pPr>
            <a:endParaRPr lang="tr-TR" sz="1800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Kanama riski</a:t>
            </a:r>
          </a:p>
          <a:p>
            <a:pPr lvl="1">
              <a:lnSpc>
                <a:spcPct val="150000"/>
              </a:lnSpc>
            </a:pPr>
            <a:r>
              <a:rPr lang="tr-TR" sz="1500" dirty="0" err="1" smtClean="0"/>
              <a:t>Akkiz</a:t>
            </a:r>
            <a:r>
              <a:rPr lang="tr-TR" sz="1500" dirty="0" smtClean="0"/>
              <a:t> </a:t>
            </a:r>
            <a:r>
              <a:rPr lang="tr-TR" sz="1500" dirty="0" err="1" smtClean="0"/>
              <a:t>protrombin</a:t>
            </a:r>
            <a:r>
              <a:rPr lang="tr-TR" sz="1500" dirty="0" smtClean="0"/>
              <a:t>, FVIII, FIX eksikliği</a:t>
            </a:r>
          </a:p>
          <a:p>
            <a:pPr lvl="1">
              <a:lnSpc>
                <a:spcPct val="150000"/>
              </a:lnSpc>
              <a:buNone/>
            </a:pPr>
            <a:endParaRPr lang="tr-T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Sistemik </a:t>
            </a:r>
            <a:r>
              <a:rPr lang="tr-TR" sz="3200" b="1" dirty="0" err="1" smtClean="0"/>
              <a:t>Lupus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Eritematozus</a:t>
            </a:r>
            <a:r>
              <a:rPr lang="tr-TR" sz="3200" b="1" dirty="0" smtClean="0"/>
              <a:t> (SLE)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/>
              <a:t>SLE özellikle cilt, eklem, böbrek, </a:t>
            </a:r>
            <a:r>
              <a:rPr lang="tr-TR" sz="1800" dirty="0" err="1" smtClean="0"/>
              <a:t>seröz</a:t>
            </a:r>
            <a:r>
              <a:rPr lang="tr-TR" sz="1800" dirty="0" smtClean="0"/>
              <a:t> </a:t>
            </a:r>
            <a:r>
              <a:rPr lang="tr-TR" sz="1800" dirty="0" err="1" smtClean="0"/>
              <a:t>membran</a:t>
            </a:r>
            <a:r>
              <a:rPr lang="tr-TR" sz="1800" dirty="0" smtClean="0"/>
              <a:t> ve hematolojik tutulumla karakterize olan, nedeni kesin bilinmeyen, kronik </a:t>
            </a:r>
            <a:r>
              <a:rPr lang="tr-TR" sz="1800" dirty="0" err="1" smtClean="0"/>
              <a:t>inflamatuar</a:t>
            </a:r>
            <a:r>
              <a:rPr lang="tr-TR" sz="1800" dirty="0" smtClean="0"/>
              <a:t> bir hastalık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Her organ tutulabilir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Alevlenmeler ve nadiren </a:t>
            </a:r>
            <a:r>
              <a:rPr lang="tr-TR" sz="1800" dirty="0" err="1" smtClean="0"/>
              <a:t>remisyonlarla</a:t>
            </a:r>
            <a:r>
              <a:rPr lang="tr-TR" sz="1800" dirty="0" smtClean="0"/>
              <a:t> karakterize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Klinik tablo hafiften ağıra kadar değişebilir.  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Tedavi edilmezlerse </a:t>
            </a:r>
            <a:r>
              <a:rPr lang="en-US" sz="1800" dirty="0" smtClean="0"/>
              <a:t>5</a:t>
            </a:r>
            <a:r>
              <a:rPr lang="tr-TR" sz="1800" dirty="0" smtClean="0"/>
              <a:t> </a:t>
            </a:r>
            <a:r>
              <a:rPr lang="en-US" sz="1800" dirty="0" smtClean="0"/>
              <a:t>y</a:t>
            </a:r>
            <a:r>
              <a:rPr lang="tr-TR" sz="1800" dirty="0" err="1" smtClean="0"/>
              <a:t>ıllık</a:t>
            </a:r>
            <a:r>
              <a:rPr lang="tr-TR" sz="1800" dirty="0" smtClean="0"/>
              <a:t> m</a:t>
            </a:r>
            <a:r>
              <a:rPr lang="en-US" sz="1800" dirty="0" err="1" smtClean="0"/>
              <a:t>ortalit</a:t>
            </a:r>
            <a:r>
              <a:rPr lang="tr-TR" sz="1800" dirty="0" smtClean="0"/>
              <a:t>e hızı %</a:t>
            </a:r>
            <a:r>
              <a:rPr lang="en-US" sz="1800" dirty="0" smtClean="0"/>
              <a:t>95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85860"/>
          </a:xfrm>
        </p:spPr>
        <p:txBody>
          <a:bodyPr>
            <a:noAutofit/>
          </a:bodyPr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en-US" sz="3100" b="1" dirty="0" smtClean="0"/>
              <a:t>Mu</a:t>
            </a:r>
            <a:r>
              <a:rPr lang="tr-TR" sz="3100" b="1" dirty="0" smtClean="0"/>
              <a:t>k</a:t>
            </a:r>
            <a:r>
              <a:rPr lang="en-US" sz="3100" b="1" dirty="0" smtClean="0"/>
              <a:t>o</a:t>
            </a:r>
            <a:r>
              <a:rPr lang="tr-TR" sz="3100" b="1" dirty="0" err="1" smtClean="0"/>
              <a:t>kü</a:t>
            </a:r>
            <a:r>
              <a:rPr lang="en-US" sz="3100" b="1" dirty="0" err="1" smtClean="0"/>
              <a:t>tano</a:t>
            </a:r>
            <a:r>
              <a:rPr lang="tr-TR" sz="3100" b="1" dirty="0" smtClean="0"/>
              <a:t>z bulgular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800" dirty="0" smtClean="0"/>
              <a:t>Akut </a:t>
            </a:r>
            <a:r>
              <a:rPr lang="tr-TR" sz="2800" dirty="0" err="1" smtClean="0"/>
              <a:t>kütanöz</a:t>
            </a:r>
            <a:r>
              <a:rPr lang="tr-TR" sz="2800" dirty="0" smtClean="0"/>
              <a:t> </a:t>
            </a:r>
            <a:r>
              <a:rPr lang="tr-TR" sz="2800" dirty="0" err="1" smtClean="0"/>
              <a:t>lupus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4286280" cy="571501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B</a:t>
            </a:r>
            <a:r>
              <a:rPr lang="en-US" sz="2000" b="1" dirty="0" err="1" smtClean="0"/>
              <a:t>utterfly</a:t>
            </a:r>
            <a:r>
              <a:rPr lang="en-US" sz="2000" b="1" dirty="0" smtClean="0"/>
              <a:t> </a:t>
            </a:r>
            <a:r>
              <a:rPr lang="tr-TR" sz="2000" b="1" dirty="0" smtClean="0"/>
              <a:t>(</a:t>
            </a:r>
            <a:r>
              <a:rPr lang="tr-TR" sz="2000" b="1" dirty="0" err="1" smtClean="0"/>
              <a:t>malar</a:t>
            </a:r>
            <a:r>
              <a:rPr lang="tr-TR" sz="2000" b="1" dirty="0" smtClean="0"/>
              <a:t>) </a:t>
            </a:r>
            <a:r>
              <a:rPr lang="tr-TR" sz="2000" b="1" dirty="0" err="1" smtClean="0"/>
              <a:t>rash</a:t>
            </a:r>
            <a:endParaRPr lang="tr-TR" sz="2000" b="1" dirty="0" smtClean="0"/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Klasik cilt bulgusu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Günlerce, aylarca devam edebilir 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Çocuklarda prezantasyonda sık görülmese de, izlem sırasında %85 görülür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Malar</a:t>
            </a:r>
            <a:r>
              <a:rPr lang="tr-TR" sz="1600" dirty="0" smtClean="0"/>
              <a:t> çıkıntılar, yanaklar ve burun kemeri üzerinde </a:t>
            </a:r>
            <a:r>
              <a:rPr lang="tr-TR" sz="1600" dirty="0" err="1" smtClean="0"/>
              <a:t>makülopapüler</a:t>
            </a:r>
            <a:r>
              <a:rPr lang="tr-TR" sz="1600" dirty="0" smtClean="0"/>
              <a:t> döküntü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Nazolabial</a:t>
            </a:r>
            <a:r>
              <a:rPr lang="tr-TR" sz="1600" dirty="0" smtClean="0"/>
              <a:t> </a:t>
            </a:r>
            <a:r>
              <a:rPr lang="tr-TR" sz="1600" dirty="0" err="1" smtClean="0"/>
              <a:t>sulkuslar</a:t>
            </a:r>
            <a:r>
              <a:rPr lang="tr-TR" sz="1600" dirty="0" smtClean="0"/>
              <a:t> korunur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UV ışınına </a:t>
            </a:r>
            <a:r>
              <a:rPr lang="tr-TR" sz="1600" dirty="0" err="1" smtClean="0"/>
              <a:t>maruziyet</a:t>
            </a:r>
            <a:r>
              <a:rPr lang="tr-TR" sz="1600" dirty="0" smtClean="0"/>
              <a:t> şikayeti artırır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Skar</a:t>
            </a:r>
            <a:r>
              <a:rPr lang="tr-TR" sz="1600" dirty="0" smtClean="0"/>
              <a:t> bırakmaz</a:t>
            </a:r>
          </a:p>
          <a:p>
            <a:pPr lvl="2">
              <a:lnSpc>
                <a:spcPct val="150000"/>
              </a:lnSpc>
            </a:pPr>
            <a:endParaRPr lang="tr-TR" sz="1900" dirty="0" smtClean="0"/>
          </a:p>
          <a:p>
            <a:pPr lvl="2">
              <a:lnSpc>
                <a:spcPct val="150000"/>
              </a:lnSpc>
            </a:pPr>
            <a:endParaRPr lang="tr-TR" sz="1900" dirty="0" smtClean="0"/>
          </a:p>
          <a:p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4255" b="10467"/>
          <a:stretch>
            <a:fillRect/>
          </a:stretch>
        </p:blipFill>
        <p:spPr bwMode="auto">
          <a:xfrm>
            <a:off x="5214942" y="0"/>
            <a:ext cx="2857520" cy="32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4929190" y="6072206"/>
            <a:ext cx="350046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Ağır tutulum- alın ve çeneye kadar uzanan</a:t>
            </a:r>
          </a:p>
          <a:p>
            <a:pPr algn="ctr"/>
            <a:r>
              <a:rPr lang="tr-TR" sz="1400" dirty="0" err="1" smtClean="0"/>
              <a:t>folliküler</a:t>
            </a:r>
            <a:r>
              <a:rPr lang="tr-TR" sz="1400" dirty="0" smtClean="0"/>
              <a:t> ve </a:t>
            </a:r>
            <a:r>
              <a:rPr lang="tr-TR" sz="1400" dirty="0" err="1" smtClean="0"/>
              <a:t>skuamlı</a:t>
            </a:r>
            <a:r>
              <a:rPr lang="tr-TR" sz="1400" dirty="0" smtClean="0"/>
              <a:t> lezyonlar</a:t>
            </a:r>
            <a:endParaRPr lang="tr-T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286148" cy="26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txBody>
          <a:bodyPr/>
          <a:lstStyle/>
          <a:p>
            <a:r>
              <a:rPr lang="tr-TR" sz="2800" dirty="0" smtClean="0"/>
              <a:t>Akut </a:t>
            </a:r>
            <a:r>
              <a:rPr lang="tr-TR" sz="2800" dirty="0" err="1" smtClean="0"/>
              <a:t>kütanöz</a:t>
            </a:r>
            <a:r>
              <a:rPr lang="tr-TR" sz="2800" dirty="0" smtClean="0"/>
              <a:t> </a:t>
            </a:r>
            <a:r>
              <a:rPr lang="tr-TR" sz="2800" dirty="0" err="1" smtClean="0"/>
              <a:t>lupus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4"/>
          </p:nvPr>
        </p:nvSpPr>
        <p:spPr>
          <a:xfrm>
            <a:off x="5000627" y="2362200"/>
            <a:ext cx="3357587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smtClean="0"/>
              <a:t>Güneş veya </a:t>
            </a:r>
            <a:r>
              <a:rPr lang="tr-TR" sz="1600" dirty="0" err="1" smtClean="0"/>
              <a:t>floresan</a:t>
            </a:r>
            <a:r>
              <a:rPr lang="tr-TR" sz="1600" dirty="0" smtClean="0"/>
              <a:t> ışığı gibi kapalı ışık kaynaklarından gelen UV ışınlarına karşı aşırı duyarlılık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Işınlara maruz kalan yüz, </a:t>
            </a:r>
            <a:r>
              <a:rPr lang="tr-TR" sz="1600" dirty="0" err="1" smtClean="0"/>
              <a:t>ekstremite</a:t>
            </a:r>
            <a:r>
              <a:rPr lang="tr-TR" sz="1600" dirty="0" smtClean="0"/>
              <a:t> ve göğsün üst kısmında görülebilir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Anüler</a:t>
            </a:r>
            <a:r>
              <a:rPr lang="tr-TR" sz="1600" dirty="0" smtClean="0"/>
              <a:t> veya </a:t>
            </a:r>
            <a:r>
              <a:rPr lang="tr-TR" sz="1600" dirty="0" err="1" smtClean="0"/>
              <a:t>diffüz</a:t>
            </a:r>
            <a:r>
              <a:rPr lang="tr-TR" sz="1600" dirty="0" smtClean="0"/>
              <a:t> lezyonlar</a:t>
            </a:r>
            <a:endParaRPr lang="tr-TR" sz="16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>
          <a:xfrm>
            <a:off x="928662" y="1285860"/>
            <a:ext cx="3357586" cy="942228"/>
          </a:xfrm>
        </p:spPr>
        <p:txBody>
          <a:bodyPr/>
          <a:lstStyle/>
          <a:p>
            <a:pPr algn="ctr"/>
            <a:r>
              <a:rPr lang="tr-TR" sz="2800" dirty="0" err="1" smtClean="0"/>
              <a:t>Fotosensitivite</a:t>
            </a:r>
            <a:endParaRPr lang="tr-TR" sz="2800" dirty="0" smtClean="0"/>
          </a:p>
        </p:txBody>
      </p:sp>
      <p:pic>
        <p:nvPicPr>
          <p:cNvPr id="1026" name="Picture 2" descr="C:\Users\pc\Pictures\df7a75ff41c51d27a004a40e72303c9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2870283" cy="2022245"/>
          </a:xfrm>
          <a:prstGeom prst="rect">
            <a:avLst/>
          </a:prstGeom>
          <a:noFill/>
        </p:spPr>
      </p:pic>
      <p:pic>
        <p:nvPicPr>
          <p:cNvPr id="1027" name="Picture 3" descr="C:\Users\pc\Pictures\26e5d4099fc0170739d20d477cb6b1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00570"/>
            <a:ext cx="3000396" cy="220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Akut </a:t>
            </a:r>
            <a:r>
              <a:rPr lang="tr-TR" sz="3200" dirty="0" err="1" smtClean="0"/>
              <a:t>kütanöz</a:t>
            </a:r>
            <a:r>
              <a:rPr lang="tr-TR" sz="3200" dirty="0" smtClean="0"/>
              <a:t> </a:t>
            </a:r>
            <a:r>
              <a:rPr lang="tr-TR" sz="3200" dirty="0" err="1" smtClean="0"/>
              <a:t>lupus</a:t>
            </a:r>
            <a:endParaRPr lang="tr-TR" dirty="0"/>
          </a:p>
        </p:txBody>
      </p:sp>
      <p:pic>
        <p:nvPicPr>
          <p:cNvPr id="90114" name="Picture 2" descr="C:\Users\pc\Pictures\imagesCA3N2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16" b="16129"/>
          <a:stretch>
            <a:fillRect/>
          </a:stretch>
        </p:blipFill>
        <p:spPr bwMode="auto">
          <a:xfrm>
            <a:off x="4643438" y="1071546"/>
            <a:ext cx="3656903" cy="1857388"/>
          </a:xfrm>
          <a:prstGeom prst="rect">
            <a:avLst/>
          </a:prstGeom>
          <a:noFill/>
        </p:spPr>
      </p:pic>
      <p:pic>
        <p:nvPicPr>
          <p:cNvPr id="90115" name="Picture 3" descr="C:\Users\pc\Pictures\imagesCARBBZ1L.jpg"/>
          <p:cNvPicPr>
            <a:picLocks noChangeAspect="1" noChangeArrowheads="1"/>
          </p:cNvPicPr>
          <p:nvPr/>
        </p:nvPicPr>
        <p:blipFill>
          <a:blip r:embed="rId3"/>
          <a:srcRect l="2184" b="14286"/>
          <a:stretch>
            <a:fillRect/>
          </a:stretch>
        </p:blipFill>
        <p:spPr bwMode="auto">
          <a:xfrm>
            <a:off x="4857752" y="3500438"/>
            <a:ext cx="3199486" cy="2571768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85786" y="928670"/>
            <a:ext cx="38576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B</a:t>
            </a:r>
            <a:r>
              <a:rPr lang="tr-TR" sz="2400" b="1" dirty="0" smtClean="0"/>
              <a:t>ü</a:t>
            </a:r>
            <a:r>
              <a:rPr lang="en-US" sz="2400" b="1" dirty="0" err="1" smtClean="0"/>
              <a:t>ll</a:t>
            </a:r>
            <a:r>
              <a:rPr lang="tr-TR" sz="2400" b="1" dirty="0" smtClean="0"/>
              <a:t>öz</a:t>
            </a:r>
            <a:r>
              <a:rPr lang="en-US" sz="2400" b="1" dirty="0" smtClean="0"/>
              <a:t> lupus </a:t>
            </a:r>
            <a:r>
              <a:rPr lang="en-US" sz="2400" b="1" dirty="0" err="1" smtClean="0"/>
              <a:t>er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temato</a:t>
            </a:r>
            <a:r>
              <a:rPr lang="tr-TR" sz="2400" b="1" dirty="0" smtClean="0"/>
              <a:t>z</a:t>
            </a:r>
            <a:r>
              <a:rPr lang="en-US" sz="2400" b="1" dirty="0" smtClean="0"/>
              <a:t>us </a:t>
            </a:r>
            <a:endParaRPr lang="tr-TR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Nadir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Ciddi yanık benzeri lezyonlar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</a:t>
            </a:r>
            <a:r>
              <a:rPr lang="tr-TR" sz="1600" dirty="0" err="1" smtClean="0"/>
              <a:t>Skarsız</a:t>
            </a:r>
            <a:r>
              <a:rPr lang="tr-TR" sz="1600" dirty="0" smtClean="0"/>
              <a:t> iyileşme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M</a:t>
            </a:r>
            <a:r>
              <a:rPr lang="en-US" sz="1600" dirty="0" smtClean="0"/>
              <a:t>u</a:t>
            </a:r>
            <a:r>
              <a:rPr lang="tr-TR" sz="1600" dirty="0" smtClean="0"/>
              <a:t>koz</a:t>
            </a:r>
            <a:r>
              <a:rPr lang="en-US" sz="1600" dirty="0" smtClean="0"/>
              <a:t>al</a:t>
            </a:r>
            <a:r>
              <a:rPr lang="tr-TR" sz="1600" dirty="0" smtClean="0"/>
              <a:t> tutulum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</a:t>
            </a:r>
            <a:r>
              <a:rPr lang="en-US" sz="1600" dirty="0" err="1" smtClean="0"/>
              <a:t>oro</a:t>
            </a:r>
            <a:r>
              <a:rPr lang="tr-TR" sz="1600" dirty="0" smtClean="0"/>
              <a:t>f</a:t>
            </a:r>
            <a:r>
              <a:rPr lang="en-US" sz="1600" dirty="0" err="1" smtClean="0"/>
              <a:t>ar</a:t>
            </a:r>
            <a:r>
              <a:rPr lang="tr-TR" sz="1600" dirty="0" smtClean="0"/>
              <a:t>e</a:t>
            </a:r>
            <a:r>
              <a:rPr lang="en-US" sz="1600" dirty="0" smtClean="0"/>
              <a:t>n</a:t>
            </a:r>
            <a:r>
              <a:rPr lang="tr-TR" sz="1600" dirty="0" err="1" smtClean="0"/>
              <a:t>ks</a:t>
            </a:r>
            <a:r>
              <a:rPr lang="tr-TR" sz="1600" dirty="0" smtClean="0"/>
              <a:t> tutulumu ile hava yolu darlığı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000132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Subakut</a:t>
            </a:r>
            <a:r>
              <a:rPr lang="tr-TR" b="1" dirty="0" smtClean="0"/>
              <a:t> </a:t>
            </a:r>
            <a:r>
              <a:rPr lang="tr-TR" b="1" dirty="0" err="1" smtClean="0"/>
              <a:t>kütanöz</a:t>
            </a:r>
            <a:r>
              <a:rPr lang="tr-TR" b="1" dirty="0" smtClean="0"/>
              <a:t> </a:t>
            </a:r>
            <a:r>
              <a:rPr lang="tr-TR" b="1" dirty="0" err="1" smtClean="0"/>
              <a:t>lupus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3000396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smtClean="0"/>
              <a:t>Erişkinlerde daha sık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Genellikle omuz, boyun, göğüs üst bölgesi ve sırtta simetrik yerleşimli, </a:t>
            </a:r>
            <a:r>
              <a:rPr lang="tr-TR" sz="1600" dirty="0" err="1" smtClean="0"/>
              <a:t>yüzeyel</a:t>
            </a:r>
            <a:r>
              <a:rPr lang="tr-TR" sz="1600" dirty="0" smtClean="0"/>
              <a:t>, güneşe duyarlı, karakteristik olarak </a:t>
            </a:r>
            <a:r>
              <a:rPr lang="tr-TR" sz="1600" dirty="0" err="1" smtClean="0"/>
              <a:t>anuler</a:t>
            </a:r>
            <a:r>
              <a:rPr lang="tr-TR" sz="1600" dirty="0" smtClean="0"/>
              <a:t> </a:t>
            </a:r>
            <a:r>
              <a:rPr lang="tr-TR" sz="1600" dirty="0" err="1" smtClean="0"/>
              <a:t>eritematöz</a:t>
            </a:r>
            <a:r>
              <a:rPr lang="tr-TR" sz="1600" dirty="0" smtClean="0"/>
              <a:t> lezyonlar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Psöriazis</a:t>
            </a:r>
            <a:r>
              <a:rPr lang="tr-TR" sz="1600" dirty="0" smtClean="0"/>
              <a:t> benzeri lezyonlar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Sıklıkla </a:t>
            </a:r>
            <a:r>
              <a:rPr lang="tr-TR" sz="1600" dirty="0" err="1" smtClean="0"/>
              <a:t>skar</a:t>
            </a:r>
            <a:r>
              <a:rPr lang="tr-TR" sz="1600" dirty="0" smtClean="0"/>
              <a:t> bırakmadan iyileşir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Nadiren post-</a:t>
            </a:r>
            <a:r>
              <a:rPr lang="tr-TR" sz="1600" dirty="0" err="1" smtClean="0"/>
              <a:t>inflamatuar</a:t>
            </a:r>
            <a:r>
              <a:rPr lang="tr-TR" sz="1600" dirty="0" smtClean="0"/>
              <a:t> </a:t>
            </a:r>
            <a:r>
              <a:rPr lang="tr-TR" sz="1600" dirty="0" err="1" smtClean="0"/>
              <a:t>dispigmentasyon</a:t>
            </a:r>
            <a:r>
              <a:rPr lang="tr-TR" sz="1600" dirty="0" smtClean="0"/>
              <a:t>, </a:t>
            </a:r>
            <a:r>
              <a:rPr lang="tr-TR" sz="1600" dirty="0" err="1" smtClean="0"/>
              <a:t>telenjiektazi</a:t>
            </a:r>
            <a:r>
              <a:rPr lang="tr-TR" sz="1600" dirty="0" smtClean="0"/>
              <a:t> ve </a:t>
            </a:r>
            <a:r>
              <a:rPr lang="tr-TR" sz="1600" dirty="0" err="1" smtClean="0"/>
              <a:t>skar</a:t>
            </a:r>
            <a:endParaRPr lang="tr-TR" sz="1600" dirty="0" smtClean="0"/>
          </a:p>
          <a:p>
            <a:pPr lvl="1">
              <a:buNone/>
            </a:pP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20097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85860"/>
            <a:ext cx="2562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786322"/>
            <a:ext cx="23336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6286512" y="5929330"/>
            <a:ext cx="3071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Sırtta </a:t>
            </a:r>
            <a:r>
              <a:rPr lang="tr-TR" sz="1400" dirty="0" err="1" smtClean="0"/>
              <a:t>anuler</a:t>
            </a:r>
            <a:r>
              <a:rPr lang="tr-TR" sz="1400" dirty="0" smtClean="0"/>
              <a:t> lezyonlar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Kronik </a:t>
            </a:r>
            <a:r>
              <a:rPr lang="tr-TR" sz="3200" dirty="0" err="1" smtClean="0"/>
              <a:t>kütanöz</a:t>
            </a:r>
            <a:r>
              <a:rPr lang="tr-TR" sz="3200" dirty="0" smtClean="0"/>
              <a:t> </a:t>
            </a:r>
            <a:r>
              <a:rPr lang="tr-TR" sz="3200" dirty="0" err="1" smtClean="0"/>
              <a:t>lupus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114668" cy="533096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tr-TR" sz="1600" b="1" dirty="0" smtClean="0"/>
              <a:t>Klasik </a:t>
            </a:r>
            <a:r>
              <a:rPr lang="tr-TR" sz="1600" b="1" dirty="0" err="1" smtClean="0"/>
              <a:t>diskoid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rash</a:t>
            </a:r>
            <a:endParaRPr lang="tr-TR" sz="1600" b="1" dirty="0" smtClean="0"/>
          </a:p>
          <a:p>
            <a:pPr>
              <a:lnSpc>
                <a:spcPct val="170000"/>
              </a:lnSpc>
            </a:pPr>
            <a:r>
              <a:rPr lang="tr-TR" sz="1400" dirty="0" smtClean="0"/>
              <a:t>Erişkinlerde daha sık</a:t>
            </a:r>
          </a:p>
          <a:p>
            <a:pPr>
              <a:lnSpc>
                <a:spcPct val="170000"/>
              </a:lnSpc>
            </a:pPr>
            <a:r>
              <a:rPr lang="tr-TR" sz="1400" dirty="0" smtClean="0"/>
              <a:t>Sıklıkla yüzde </a:t>
            </a:r>
            <a:r>
              <a:rPr lang="tr-TR" sz="1400" dirty="0" err="1" smtClean="0"/>
              <a:t>zigomatik</a:t>
            </a:r>
            <a:r>
              <a:rPr lang="tr-TR" sz="1400" dirty="0" smtClean="0"/>
              <a:t> çıkıntılar üzerinde, saçlı deride ve dış kulakta tek veya birden fazla lezyon</a:t>
            </a:r>
          </a:p>
          <a:p>
            <a:pPr>
              <a:lnSpc>
                <a:spcPct val="170000"/>
              </a:lnSpc>
            </a:pPr>
            <a:r>
              <a:rPr lang="tr-TR" sz="1400" dirty="0" smtClean="0"/>
              <a:t>Gövde ve </a:t>
            </a:r>
            <a:r>
              <a:rPr lang="tr-TR" sz="1400" dirty="0" err="1" smtClean="0"/>
              <a:t>ekstremitelerde</a:t>
            </a:r>
            <a:r>
              <a:rPr lang="tr-TR" sz="1400" dirty="0" smtClean="0"/>
              <a:t> nadir</a:t>
            </a:r>
          </a:p>
          <a:p>
            <a:pPr>
              <a:lnSpc>
                <a:spcPct val="170000"/>
              </a:lnSpc>
            </a:pPr>
            <a:r>
              <a:rPr lang="tr-TR" sz="1400" dirty="0" smtClean="0"/>
              <a:t>Lezyon iyi sınırlı, ciltten kabarık, morumsu, </a:t>
            </a:r>
            <a:r>
              <a:rPr lang="tr-TR" sz="1400" dirty="0" err="1" smtClean="0"/>
              <a:t>eritematoz</a:t>
            </a:r>
            <a:r>
              <a:rPr lang="tr-TR" sz="1400" dirty="0" smtClean="0"/>
              <a:t> plaklar şeklinde başlar. Lezyon geliştikçe üzeri </a:t>
            </a:r>
            <a:r>
              <a:rPr lang="tr-TR" sz="1400" dirty="0" err="1" smtClean="0"/>
              <a:t>skuamla</a:t>
            </a:r>
            <a:r>
              <a:rPr lang="tr-TR" sz="1400" dirty="0" smtClean="0"/>
              <a:t> örtülür</a:t>
            </a:r>
          </a:p>
          <a:p>
            <a:pPr>
              <a:lnSpc>
                <a:spcPct val="170000"/>
              </a:lnSpc>
            </a:pPr>
            <a:r>
              <a:rPr lang="tr-TR" sz="1400" dirty="0" smtClean="0"/>
              <a:t>Saçlı deride kalıcı </a:t>
            </a:r>
            <a:r>
              <a:rPr lang="tr-TR" sz="1400" dirty="0" err="1" smtClean="0"/>
              <a:t>alopesiye</a:t>
            </a:r>
            <a:r>
              <a:rPr lang="tr-TR" sz="1400" dirty="0" smtClean="0"/>
              <a:t> yol acar</a:t>
            </a:r>
          </a:p>
          <a:p>
            <a:pPr>
              <a:lnSpc>
                <a:spcPct val="170000"/>
              </a:lnSpc>
            </a:pPr>
            <a:r>
              <a:rPr lang="tr-TR" sz="1400" dirty="0" err="1" smtClean="0"/>
              <a:t>Skar</a:t>
            </a:r>
            <a:r>
              <a:rPr lang="tr-TR" sz="1400" dirty="0" smtClean="0"/>
              <a:t>, </a:t>
            </a:r>
            <a:r>
              <a:rPr lang="tr-TR" sz="1400" dirty="0" err="1" smtClean="0"/>
              <a:t>dispigmentasyon</a:t>
            </a:r>
            <a:endParaRPr lang="tr-TR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730" t="9434" r="8894" b="22170"/>
          <a:stretch>
            <a:fillRect/>
          </a:stretch>
        </p:blipFill>
        <p:spPr bwMode="auto">
          <a:xfrm>
            <a:off x="3714744" y="1285860"/>
            <a:ext cx="2571768" cy="2120566"/>
          </a:xfrm>
          <a:prstGeom prst="rect">
            <a:avLst/>
          </a:prstGeom>
          <a:noFill/>
        </p:spPr>
      </p:pic>
      <p:pic>
        <p:nvPicPr>
          <p:cNvPr id="44034" name="Picture 2" descr="Discoid Lupus Erythematosus: Symptoms and Treatmen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929066"/>
            <a:ext cx="2595275" cy="1716734"/>
          </a:xfrm>
          <a:prstGeom prst="rect">
            <a:avLst/>
          </a:prstGeom>
          <a:noFill/>
        </p:spPr>
      </p:pic>
      <p:pic>
        <p:nvPicPr>
          <p:cNvPr id="1026" name="Picture 2" descr="C:\Users\pc\Pictures\IDOJ-5-30-g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357298"/>
            <a:ext cx="2500298" cy="2037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571876"/>
            <a:ext cx="2333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sz="3200" dirty="0" smtClean="0"/>
              <a:t>Kronik </a:t>
            </a:r>
            <a:r>
              <a:rPr lang="tr-TR" sz="3200" dirty="0" err="1" smtClean="0"/>
              <a:t>kütanöz</a:t>
            </a:r>
            <a:r>
              <a:rPr lang="tr-TR" sz="3200" dirty="0" smtClean="0"/>
              <a:t> </a:t>
            </a:r>
            <a:r>
              <a:rPr lang="tr-TR" sz="3200" dirty="0" err="1" smtClean="0"/>
              <a:t>lupus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714876" y="1571612"/>
            <a:ext cx="385765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err="1" smtClean="0"/>
              <a:t>Chilblain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Lupus</a:t>
            </a:r>
            <a:endParaRPr lang="tr-TR" sz="2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sz="1600" dirty="0" smtClean="0"/>
              <a:t>Soğuğa maruz kalan </a:t>
            </a:r>
            <a:r>
              <a:rPr lang="tr-TR" sz="1600" dirty="0" err="1" smtClean="0"/>
              <a:t>akral</a:t>
            </a:r>
            <a:r>
              <a:rPr lang="tr-TR" sz="1600" dirty="0" smtClean="0"/>
              <a:t> alanlarda ve avuç içlerinde </a:t>
            </a:r>
            <a:r>
              <a:rPr lang="tr-TR" sz="1600" dirty="0" err="1" smtClean="0"/>
              <a:t>eritematöz</a:t>
            </a:r>
            <a:r>
              <a:rPr lang="tr-TR" sz="1600" dirty="0" smtClean="0"/>
              <a:t> mor plaklar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</a:p>
          <a:p>
            <a:pPr lvl="1"/>
            <a:endParaRPr lang="tr-TR" dirty="0"/>
          </a:p>
        </p:txBody>
      </p:sp>
      <p:pic>
        <p:nvPicPr>
          <p:cNvPr id="2051" name="Picture 3" descr="C:\Users\pc\Pictures\s_dlv003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29066"/>
            <a:ext cx="2712059" cy="1714981"/>
          </a:xfrm>
          <a:prstGeom prst="rect">
            <a:avLst/>
          </a:prstGeom>
          <a:noFill/>
        </p:spPr>
      </p:pic>
      <p:pic>
        <p:nvPicPr>
          <p:cNvPr id="2053" name="Picture 5" descr="chilblain lupus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357298"/>
            <a:ext cx="2595544" cy="175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71472" y="392906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Sık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Saçlarda </a:t>
            </a:r>
            <a:r>
              <a:rPr lang="tr-TR" sz="1600" dirty="0" err="1" smtClean="0"/>
              <a:t>frontotemporal</a:t>
            </a:r>
            <a:r>
              <a:rPr lang="tr-TR" sz="1600" dirty="0" smtClean="0"/>
              <a:t> alanda veya </a:t>
            </a:r>
            <a:r>
              <a:rPr lang="tr-TR" sz="1600" dirty="0" err="1" smtClean="0"/>
              <a:t>diffüz</a:t>
            </a:r>
            <a:r>
              <a:rPr lang="tr-TR" sz="1600" dirty="0" smtClean="0"/>
              <a:t> incelme, seyrelme ve kırılmalar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</a:t>
            </a:r>
            <a:r>
              <a:rPr lang="tr-TR" sz="1600" dirty="0" err="1" smtClean="0"/>
              <a:t>Skar</a:t>
            </a:r>
            <a:r>
              <a:rPr lang="tr-TR" sz="1600" dirty="0" smtClean="0"/>
              <a:t> kalmaz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Ayırıcı tanı: </a:t>
            </a:r>
            <a:r>
              <a:rPr lang="tr-TR" sz="1600" dirty="0" err="1" smtClean="0"/>
              <a:t>Alopesi</a:t>
            </a:r>
            <a:r>
              <a:rPr lang="tr-TR" sz="1600" dirty="0" smtClean="0"/>
              <a:t> </a:t>
            </a:r>
            <a:r>
              <a:rPr lang="tr-TR" sz="1600" dirty="0" err="1" smtClean="0"/>
              <a:t>areata</a:t>
            </a:r>
            <a:r>
              <a:rPr lang="tr-TR" sz="1600" dirty="0" smtClean="0"/>
              <a:t>, ilaç kullanımı, demir eksikliği, </a:t>
            </a:r>
            <a:r>
              <a:rPr lang="tr-TR" sz="1600" dirty="0" err="1" smtClean="0"/>
              <a:t>androjenik</a:t>
            </a:r>
            <a:r>
              <a:rPr lang="tr-TR" sz="1600" dirty="0" smtClean="0"/>
              <a:t> </a:t>
            </a:r>
            <a:r>
              <a:rPr lang="tr-TR" sz="1600" dirty="0" err="1" smtClean="0"/>
              <a:t>alopesi</a:t>
            </a:r>
            <a:endParaRPr lang="tr-TR" sz="1600" dirty="0" smtClean="0"/>
          </a:p>
        </p:txBody>
      </p:sp>
      <p:pic>
        <p:nvPicPr>
          <p:cNvPr id="75780" name="Picture 4" descr="sle alopecia ile ilgili görsel sonucu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3071834" cy="2283487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457200" y="273050"/>
            <a:ext cx="7543800" cy="7984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42910" y="642918"/>
            <a:ext cx="2571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000" cap="small" dirty="0" smtClean="0">
                <a:solidFill>
                  <a:srgbClr val="69676D"/>
                </a:solidFill>
                <a:ea typeface="+mj-ea"/>
                <a:cs typeface="+mj-cs"/>
              </a:rPr>
              <a:t>   </a:t>
            </a:r>
            <a:r>
              <a:rPr lang="tr-TR" sz="3000" cap="small" dirty="0" err="1" smtClean="0">
                <a:solidFill>
                  <a:srgbClr val="69676D"/>
                </a:solidFill>
                <a:ea typeface="+mj-ea"/>
                <a:cs typeface="+mj-cs"/>
              </a:rPr>
              <a:t>Alopesi</a:t>
            </a:r>
            <a:endParaRPr lang="tr-TR" sz="3000" cap="small" dirty="0">
              <a:solidFill>
                <a:srgbClr val="69676D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n-US" sz="3200" dirty="0" err="1" smtClean="0"/>
              <a:t>Raynaud</a:t>
            </a:r>
            <a:r>
              <a:rPr lang="en-US" sz="3200" dirty="0" smtClean="0"/>
              <a:t> </a:t>
            </a:r>
            <a:r>
              <a:rPr lang="tr-TR" sz="3200" dirty="0" smtClean="0"/>
              <a:t>fenomeni </a:t>
            </a:r>
            <a:endParaRPr lang="tr-TR" sz="3200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000108"/>
            <a:ext cx="8258204" cy="54738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tr-TR" sz="1600" dirty="0" smtClean="0"/>
              <a:t>Sık (%50)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Soğukta veya </a:t>
            </a:r>
            <a:r>
              <a:rPr lang="tr-TR" sz="1600" dirty="0" err="1" smtClean="0"/>
              <a:t>emosyonel</a:t>
            </a:r>
            <a:r>
              <a:rPr lang="tr-TR" sz="1600" dirty="0" smtClean="0"/>
              <a:t> durumlarda, ciltte bulunan </a:t>
            </a:r>
            <a:r>
              <a:rPr lang="tr-TR" sz="1600" dirty="0" err="1" smtClean="0"/>
              <a:t>termoregülatuar</a:t>
            </a:r>
            <a:r>
              <a:rPr lang="tr-TR" sz="1600" dirty="0" smtClean="0"/>
              <a:t> damarların </a:t>
            </a:r>
            <a:r>
              <a:rPr lang="tr-TR" sz="1600" dirty="0" err="1" smtClean="0"/>
              <a:t>vazospazmı</a:t>
            </a:r>
            <a:r>
              <a:rPr lang="tr-TR" sz="1600" dirty="0" smtClean="0"/>
              <a:t> sonucunda, </a:t>
            </a:r>
            <a:r>
              <a:rPr lang="tr-TR" sz="1600" dirty="0" err="1" smtClean="0"/>
              <a:t>akral</a:t>
            </a:r>
            <a:r>
              <a:rPr lang="tr-TR" sz="1600" dirty="0" smtClean="0"/>
              <a:t> alanlarda sırasıyla solukluk, </a:t>
            </a:r>
            <a:r>
              <a:rPr lang="tr-TR" sz="1600" dirty="0" err="1" smtClean="0"/>
              <a:t>siyanoz</a:t>
            </a:r>
            <a:r>
              <a:rPr lang="tr-TR" sz="1600" dirty="0" smtClean="0"/>
              <a:t> ve </a:t>
            </a:r>
            <a:r>
              <a:rPr lang="tr-TR" sz="1600" dirty="0" err="1" smtClean="0"/>
              <a:t>eritem</a:t>
            </a:r>
            <a:r>
              <a:rPr lang="tr-TR" sz="1600" dirty="0" smtClean="0"/>
              <a:t> gelişir. 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2050" name="Picture 2" descr="C:\Users\pc\Pictures\350px-Raynaud's_Syndrome.jpg"/>
          <p:cNvPicPr>
            <a:picLocks noChangeAspect="1" noChangeArrowheads="1"/>
          </p:cNvPicPr>
          <p:nvPr/>
        </p:nvPicPr>
        <p:blipFill>
          <a:blip r:embed="rId2"/>
          <a:srcRect t="48934"/>
          <a:stretch>
            <a:fillRect/>
          </a:stretch>
        </p:blipFill>
        <p:spPr bwMode="auto">
          <a:xfrm>
            <a:off x="4681955" y="3429000"/>
            <a:ext cx="3717855" cy="2500330"/>
          </a:xfrm>
          <a:prstGeom prst="rect">
            <a:avLst/>
          </a:prstGeom>
          <a:noFill/>
        </p:spPr>
      </p:pic>
      <p:pic>
        <p:nvPicPr>
          <p:cNvPr id="2051" name="Picture 3" descr="C:\Users\pc\Pictures\raynaud-fenomeni-nedir-3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3429024" cy="254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sz="3200" dirty="0" smtClean="0"/>
              <a:t>Oral ve nazal mukoza tutulumu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972056" cy="52595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err="1" smtClean="0"/>
              <a:t>Hi</a:t>
            </a:r>
            <a:r>
              <a:rPr lang="en-US" sz="1600" dirty="0" err="1" smtClean="0"/>
              <a:t>peremi</a:t>
            </a:r>
            <a:r>
              <a:rPr lang="tr-TR" sz="1600" dirty="0" smtClean="0"/>
              <a:t>, </a:t>
            </a:r>
            <a:r>
              <a:rPr lang="en-US" sz="1600" dirty="0" err="1" smtClean="0"/>
              <a:t>pete</a:t>
            </a:r>
            <a:r>
              <a:rPr lang="tr-TR" sz="1600" dirty="0" err="1" smtClean="0"/>
              <a:t>şi</a:t>
            </a:r>
            <a:r>
              <a:rPr lang="tr-TR" sz="1600" dirty="0" smtClean="0"/>
              <a:t> ve ülserler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Sıklıkla sert damak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Yanak, dil ve n</a:t>
            </a:r>
            <a:r>
              <a:rPr lang="en-US" sz="1600" dirty="0" smtClean="0"/>
              <a:t>a</a:t>
            </a:r>
            <a:r>
              <a:rPr lang="tr-TR" sz="1600" dirty="0" smtClean="0"/>
              <a:t>z</a:t>
            </a:r>
            <a:r>
              <a:rPr lang="en-US" sz="1600" dirty="0" smtClean="0"/>
              <a:t>al</a:t>
            </a:r>
            <a:r>
              <a:rPr lang="tr-TR" sz="1600" dirty="0" smtClean="0"/>
              <a:t> lezyonlar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Ülserler genellikle ağrısız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Nasal </a:t>
            </a:r>
            <a:r>
              <a:rPr lang="en-US" sz="1600" dirty="0" err="1" smtClean="0"/>
              <a:t>septal</a:t>
            </a:r>
            <a:r>
              <a:rPr lang="en-US" sz="1600" dirty="0" smtClean="0"/>
              <a:t> </a:t>
            </a:r>
            <a:r>
              <a:rPr lang="en-US" sz="1600" dirty="0" err="1" smtClean="0"/>
              <a:t>perfora</a:t>
            </a:r>
            <a:r>
              <a:rPr lang="tr-TR" sz="1600" dirty="0" err="1" smtClean="0"/>
              <a:t>syon</a:t>
            </a:r>
            <a:r>
              <a:rPr lang="tr-TR" sz="1600" dirty="0" smtClean="0"/>
              <a:t> görülebilir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Ayırıcı tanı: </a:t>
            </a:r>
            <a:r>
              <a:rPr lang="tr-TR" sz="1600" dirty="0" err="1" smtClean="0"/>
              <a:t>Vaskülit</a:t>
            </a:r>
            <a:r>
              <a:rPr lang="tr-TR" sz="1600" dirty="0" smtClean="0"/>
              <a:t>, Behçet hastalığı (ağrılı), enfeksiyon (</a:t>
            </a:r>
            <a:r>
              <a:rPr lang="tr-TR" sz="1600" dirty="0" err="1" smtClean="0"/>
              <a:t>herpes</a:t>
            </a:r>
            <a:r>
              <a:rPr lang="tr-TR" sz="1600" dirty="0" smtClean="0"/>
              <a:t> </a:t>
            </a:r>
            <a:r>
              <a:rPr lang="tr-TR" sz="1600" dirty="0" err="1" smtClean="0"/>
              <a:t>virus</a:t>
            </a:r>
            <a:r>
              <a:rPr lang="tr-TR" sz="1600" dirty="0" smtClean="0"/>
              <a:t>, ağrılı), </a:t>
            </a:r>
            <a:r>
              <a:rPr lang="tr-TR" sz="1600" dirty="0" err="1" smtClean="0"/>
              <a:t>inflamatuar</a:t>
            </a:r>
            <a:r>
              <a:rPr lang="tr-TR" sz="1600" dirty="0" smtClean="0"/>
              <a:t> barsak hastalığı, reaktif </a:t>
            </a:r>
            <a:r>
              <a:rPr lang="tr-TR" sz="1600" dirty="0" err="1" smtClean="0"/>
              <a:t>artrit</a:t>
            </a:r>
            <a:r>
              <a:rPr lang="tr-TR" sz="1600" dirty="0" smtClean="0"/>
              <a:t> ve asidik yiyecek alımı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954" t="20521" r="325" b="10586"/>
          <a:stretch>
            <a:fillRect/>
          </a:stretch>
        </p:blipFill>
        <p:spPr bwMode="auto">
          <a:xfrm>
            <a:off x="5500694" y="1785926"/>
            <a:ext cx="3143272" cy="29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Kas/İskelet tutulumu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329642" cy="5545282"/>
          </a:xfrm>
        </p:spPr>
        <p:txBody>
          <a:bodyPr>
            <a:normAutofit fontScale="25000" lnSpcReduction="20000"/>
          </a:bodyPr>
          <a:lstStyle/>
          <a:p>
            <a:pPr marL="274320" lvl="1" algn="just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6400" dirty="0" err="1" smtClean="0"/>
              <a:t>Artralji</a:t>
            </a:r>
            <a:r>
              <a:rPr lang="tr-TR" sz="6400" dirty="0" smtClean="0"/>
              <a:t> ve </a:t>
            </a:r>
            <a:r>
              <a:rPr lang="tr-TR" sz="6400" dirty="0" err="1" smtClean="0"/>
              <a:t>myalji</a:t>
            </a:r>
            <a:r>
              <a:rPr lang="tr-TR" sz="6400" dirty="0" smtClean="0"/>
              <a:t> sık (&gt; % 90)- </a:t>
            </a:r>
            <a:r>
              <a:rPr lang="tr-TR" sz="5600" dirty="0" smtClean="0"/>
              <a:t>sıklıkla erken semptomlardan biri</a:t>
            </a:r>
          </a:p>
          <a:p>
            <a:pPr algn="just">
              <a:lnSpc>
                <a:spcPct val="170000"/>
              </a:lnSpc>
            </a:pPr>
            <a:r>
              <a:rPr lang="en-US" sz="6400" dirty="0" smtClean="0"/>
              <a:t>Art</a:t>
            </a:r>
            <a:r>
              <a:rPr lang="tr-TR" sz="6400" dirty="0" smtClean="0"/>
              <a:t>r</a:t>
            </a:r>
            <a:r>
              <a:rPr lang="en-US" sz="6400" dirty="0" smtClean="0"/>
              <a:t>it</a:t>
            </a:r>
            <a:r>
              <a:rPr lang="tr-TR" sz="6400" dirty="0" smtClean="0"/>
              <a:t> (% </a:t>
            </a:r>
            <a:r>
              <a:rPr lang="en-US" sz="6400" dirty="0" smtClean="0"/>
              <a:t>65</a:t>
            </a:r>
            <a:r>
              <a:rPr lang="tr-TR" sz="6400" dirty="0" smtClean="0"/>
              <a:t>-</a:t>
            </a:r>
            <a:r>
              <a:rPr lang="en-US" sz="6400" dirty="0" smtClean="0"/>
              <a:t>70</a:t>
            </a:r>
            <a:r>
              <a:rPr lang="tr-TR" sz="6400" dirty="0" smtClean="0"/>
              <a:t>)</a:t>
            </a:r>
          </a:p>
          <a:p>
            <a:pPr lvl="1" algn="just">
              <a:lnSpc>
                <a:spcPct val="170000"/>
              </a:lnSpc>
            </a:pPr>
            <a:r>
              <a:rPr lang="tr-TR" sz="5600" dirty="0" smtClean="0"/>
              <a:t>&gt; 2 eklem</a:t>
            </a:r>
          </a:p>
          <a:p>
            <a:pPr lvl="1" algn="just">
              <a:lnSpc>
                <a:spcPct val="170000"/>
              </a:lnSpc>
            </a:pPr>
            <a:r>
              <a:rPr lang="en-US" sz="5600" dirty="0" err="1" smtClean="0"/>
              <a:t>Migrat</a:t>
            </a:r>
            <a:r>
              <a:rPr lang="tr-TR" sz="5600" dirty="0" err="1" smtClean="0"/>
              <a:t>uar</a:t>
            </a:r>
            <a:r>
              <a:rPr lang="tr-TR" sz="5600" dirty="0" smtClean="0"/>
              <a:t>,</a:t>
            </a:r>
            <a:r>
              <a:rPr lang="en-US" sz="5600" dirty="0" smtClean="0"/>
              <a:t> </a:t>
            </a:r>
            <a:r>
              <a:rPr lang="en-US" sz="5600" dirty="0" err="1" smtClean="0"/>
              <a:t>pol</a:t>
            </a:r>
            <a:r>
              <a:rPr lang="tr-TR" sz="5600" dirty="0" smtClean="0"/>
              <a:t>i</a:t>
            </a:r>
            <a:r>
              <a:rPr lang="en-US" sz="5600" dirty="0" err="1" smtClean="0"/>
              <a:t>arti</a:t>
            </a:r>
            <a:r>
              <a:rPr lang="tr-TR" sz="5600" dirty="0" err="1" smtClean="0"/>
              <a:t>kü</a:t>
            </a:r>
            <a:r>
              <a:rPr lang="en-US" sz="5600" dirty="0" smtClean="0"/>
              <a:t>l</a:t>
            </a:r>
            <a:r>
              <a:rPr lang="tr-TR" sz="5600" dirty="0" smtClean="0"/>
              <a:t>e</a:t>
            </a:r>
            <a:r>
              <a:rPr lang="en-US" sz="5600" dirty="0" smtClean="0"/>
              <a:t>r</a:t>
            </a:r>
            <a:r>
              <a:rPr lang="tr-TR" sz="5600" dirty="0" smtClean="0"/>
              <a:t> ve </a:t>
            </a:r>
            <a:r>
              <a:rPr lang="en-US" sz="5600" dirty="0" smtClean="0"/>
              <a:t>s</a:t>
            </a:r>
            <a:r>
              <a:rPr lang="tr-TR" sz="5600" dirty="0" smtClean="0"/>
              <a:t>i</a:t>
            </a:r>
            <a:r>
              <a:rPr lang="en-US" sz="5600" dirty="0" err="1" smtClean="0"/>
              <a:t>metri</a:t>
            </a:r>
            <a:r>
              <a:rPr lang="tr-TR" sz="5600" dirty="0" smtClean="0"/>
              <a:t>k </a:t>
            </a:r>
          </a:p>
          <a:p>
            <a:pPr lvl="1" algn="just">
              <a:lnSpc>
                <a:spcPct val="170000"/>
              </a:lnSpc>
            </a:pPr>
            <a:r>
              <a:rPr lang="tr-TR" sz="5600" dirty="0" smtClean="0"/>
              <a:t>El küçük eklemleri sık</a:t>
            </a:r>
          </a:p>
          <a:p>
            <a:pPr lvl="1" algn="just">
              <a:lnSpc>
                <a:spcPct val="170000"/>
              </a:lnSpc>
            </a:pPr>
            <a:r>
              <a:rPr lang="tr-TR" sz="5600" dirty="0" smtClean="0"/>
              <a:t>Sıklıkla sekel bırakmaz </a:t>
            </a:r>
          </a:p>
          <a:p>
            <a:pPr lvl="2" algn="just">
              <a:lnSpc>
                <a:spcPct val="170000"/>
              </a:lnSpc>
            </a:pPr>
            <a:r>
              <a:rPr lang="tr-TR" sz="5600" dirty="0" smtClean="0"/>
              <a:t>Nadiren ellerin </a:t>
            </a:r>
            <a:r>
              <a:rPr lang="tr-TR" sz="5600" dirty="0" err="1" smtClean="0"/>
              <a:t>tenosinoviti</a:t>
            </a:r>
            <a:r>
              <a:rPr lang="tr-TR" sz="5600" dirty="0" smtClean="0"/>
              <a:t> </a:t>
            </a:r>
            <a:r>
              <a:rPr lang="tr-TR" sz="5600" dirty="0" err="1" smtClean="0"/>
              <a:t>deformiteye</a:t>
            </a:r>
            <a:r>
              <a:rPr lang="tr-TR" sz="5600" dirty="0" smtClean="0"/>
              <a:t> yol açabilir.</a:t>
            </a:r>
          </a:p>
          <a:p>
            <a:pPr lvl="1">
              <a:lnSpc>
                <a:spcPct val="170000"/>
              </a:lnSpc>
            </a:pPr>
            <a:r>
              <a:rPr lang="tr-TR" sz="5600" dirty="0" err="1" smtClean="0"/>
              <a:t>Avasküler</a:t>
            </a:r>
            <a:r>
              <a:rPr lang="tr-TR" sz="5600" dirty="0" smtClean="0"/>
              <a:t> kemik nekrozu- hastalığa veya </a:t>
            </a:r>
            <a:r>
              <a:rPr lang="tr-TR" sz="5600" dirty="0" err="1" smtClean="0"/>
              <a:t>steroid</a:t>
            </a:r>
            <a:r>
              <a:rPr lang="tr-TR" sz="5600" dirty="0" smtClean="0"/>
              <a:t> tedavisine bağlı</a:t>
            </a:r>
          </a:p>
          <a:p>
            <a:pPr lvl="2">
              <a:lnSpc>
                <a:spcPct val="170000"/>
              </a:lnSpc>
            </a:pPr>
            <a:r>
              <a:rPr lang="tr-TR" sz="5600" dirty="0" smtClean="0"/>
              <a:t>kalça, omuz ve diz ekleminde sık</a:t>
            </a:r>
          </a:p>
          <a:p>
            <a:pPr algn="just">
              <a:lnSpc>
                <a:spcPct val="170000"/>
              </a:lnSpc>
            </a:pPr>
            <a:r>
              <a:rPr lang="tr-TR" sz="6400" dirty="0" smtClean="0"/>
              <a:t>İ</a:t>
            </a:r>
            <a:r>
              <a:rPr lang="en-US" sz="6400" dirty="0" err="1" smtClean="0"/>
              <a:t>nflamat</a:t>
            </a:r>
            <a:r>
              <a:rPr lang="tr-TR" sz="6400" dirty="0" err="1" smtClean="0"/>
              <a:t>uar</a:t>
            </a:r>
            <a:r>
              <a:rPr lang="tr-TR" sz="6400" dirty="0" smtClean="0"/>
              <a:t> </a:t>
            </a:r>
            <a:r>
              <a:rPr lang="en-US" sz="6400" dirty="0" err="1" smtClean="0"/>
              <a:t>myosit</a:t>
            </a:r>
            <a:r>
              <a:rPr lang="tr-TR" sz="6400" dirty="0" smtClean="0"/>
              <a:t>- </a:t>
            </a:r>
            <a:r>
              <a:rPr lang="tr-TR" sz="5600" dirty="0" smtClean="0"/>
              <a:t>nadir</a:t>
            </a:r>
          </a:p>
          <a:p>
            <a:pPr lvl="1" algn="just">
              <a:lnSpc>
                <a:spcPct val="170000"/>
              </a:lnSpc>
            </a:pPr>
            <a:r>
              <a:rPr lang="tr-TR" sz="5600" dirty="0" smtClean="0"/>
              <a:t>Kas enzimleri yüksek</a:t>
            </a:r>
          </a:p>
          <a:p>
            <a:pPr lvl="1">
              <a:lnSpc>
                <a:spcPct val="170000"/>
              </a:lnSpc>
            </a:pPr>
            <a:r>
              <a:rPr lang="tr-TR" sz="5600" dirty="0" smtClean="0"/>
              <a:t>Ayırıcı tanı: </a:t>
            </a:r>
            <a:r>
              <a:rPr lang="en-US" sz="5600" dirty="0" smtClean="0"/>
              <a:t>Steroid </a:t>
            </a:r>
            <a:r>
              <a:rPr lang="en-US" sz="5600" dirty="0" err="1" smtClean="0"/>
              <a:t>myopat</a:t>
            </a:r>
            <a:r>
              <a:rPr lang="tr-TR" sz="5600" dirty="0" smtClean="0"/>
              <a:t>i</a:t>
            </a:r>
          </a:p>
          <a:p>
            <a:pPr>
              <a:lnSpc>
                <a:spcPct val="170000"/>
              </a:lnSpc>
            </a:pPr>
            <a:r>
              <a:rPr lang="tr-TR" sz="6500" dirty="0" err="1" smtClean="0"/>
              <a:t>Osteopeni</a:t>
            </a:r>
            <a:r>
              <a:rPr lang="tr-TR" sz="6500" dirty="0" smtClean="0"/>
              <a:t> (%38) / osteoporoz (%20)- </a:t>
            </a:r>
            <a:r>
              <a:rPr lang="tr-TR" sz="6400" dirty="0" err="1" smtClean="0"/>
              <a:t>steroid</a:t>
            </a:r>
            <a:endParaRPr lang="tr-TR" sz="5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r-TR" b="1" dirty="0" smtClean="0"/>
              <a:t>Epidemiyoloji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24766" cy="554528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1600" dirty="0" smtClean="0"/>
              <a:t>Çocukluk çağı SLE (</a:t>
            </a:r>
            <a:r>
              <a:rPr lang="tr-TR" sz="1600" dirty="0" err="1" smtClean="0"/>
              <a:t>pSLE</a:t>
            </a:r>
            <a:r>
              <a:rPr lang="tr-TR" sz="1600" dirty="0" smtClean="0"/>
              <a:t>) olguları tüm olguların %15-20’sini oluşturur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Kızlar erkeklerden daha sık etkilenirler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kız/erkek:    erişkinlerde 8/1 iken </a:t>
            </a:r>
            <a:r>
              <a:rPr lang="tr-TR" sz="1400" dirty="0" err="1" smtClean="0"/>
              <a:t>prepubertal</a:t>
            </a:r>
            <a:r>
              <a:rPr lang="tr-TR" sz="1400" dirty="0" smtClean="0"/>
              <a:t> dönemde 4/1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Her yaşta görülebilir.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&lt;5 yaş nadir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İlk </a:t>
            </a:r>
            <a:r>
              <a:rPr lang="tr-TR" sz="1400" dirty="0" err="1" smtClean="0"/>
              <a:t>dekattan</a:t>
            </a:r>
            <a:r>
              <a:rPr lang="tr-TR" sz="1400" dirty="0" smtClean="0"/>
              <a:t> sonra daha sık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Ortalama başlangıç yaşı: 12-13 yıl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İnsidans</a:t>
            </a:r>
            <a:r>
              <a:rPr lang="tr-TR" sz="1600" dirty="0" smtClean="0"/>
              <a:t>: 100 000 de </a:t>
            </a:r>
            <a:r>
              <a:rPr lang="en-US" sz="1600" dirty="0" smtClean="0"/>
              <a:t>0.36</a:t>
            </a:r>
            <a:r>
              <a:rPr lang="tr-TR" sz="1600" dirty="0" smtClean="0"/>
              <a:t>-</a:t>
            </a:r>
            <a:r>
              <a:rPr lang="en-US" sz="1600" dirty="0" smtClean="0"/>
              <a:t>2.5</a:t>
            </a:r>
            <a:r>
              <a:rPr lang="tr-TR" sz="1600" dirty="0" smtClean="0"/>
              <a:t> olgu (9 çalışmanın sonucu)</a:t>
            </a:r>
          </a:p>
          <a:p>
            <a:pPr lvl="1">
              <a:lnSpc>
                <a:spcPct val="170000"/>
              </a:lnSpc>
            </a:pPr>
            <a:r>
              <a:rPr lang="tr-TR" sz="1300" dirty="0" err="1" smtClean="0"/>
              <a:t>İnsidans</a:t>
            </a:r>
            <a:r>
              <a:rPr lang="tr-TR" sz="1300" dirty="0" smtClean="0"/>
              <a:t>, ırka ve etnik yapıya göre değişir</a:t>
            </a:r>
          </a:p>
          <a:p>
            <a:pPr lvl="2">
              <a:lnSpc>
                <a:spcPct val="170000"/>
              </a:lnSpc>
            </a:pPr>
            <a:r>
              <a:rPr lang="tr-TR" sz="1100" dirty="0" smtClean="0"/>
              <a:t>Asya, Afrika ve Latinlerde beyaz ırka göre daha sık</a:t>
            </a:r>
          </a:p>
          <a:p>
            <a:pPr lvl="2">
              <a:lnSpc>
                <a:spcPct val="170000"/>
              </a:lnSpc>
            </a:pPr>
            <a:r>
              <a:rPr lang="tr-TR" sz="1100" dirty="0" err="1" smtClean="0"/>
              <a:t>USA’da</a:t>
            </a:r>
            <a:r>
              <a:rPr lang="tr-TR" sz="1100" dirty="0" smtClean="0"/>
              <a:t> yapılan bir çalışmada, 10-18 yaşlar arasında, farklı etnik gruplarda </a:t>
            </a:r>
            <a:r>
              <a:rPr lang="tr-TR" sz="1100" dirty="0" err="1" smtClean="0"/>
              <a:t>insidans</a:t>
            </a:r>
            <a:endParaRPr lang="tr-TR" sz="1100" dirty="0" smtClean="0"/>
          </a:p>
          <a:p>
            <a:pPr lvl="3">
              <a:lnSpc>
                <a:spcPct val="170000"/>
              </a:lnSpc>
            </a:pPr>
            <a:r>
              <a:rPr lang="tr-TR" sz="1100" dirty="0" err="1" smtClean="0"/>
              <a:t>Asya’lılarda</a:t>
            </a:r>
            <a:r>
              <a:rPr lang="tr-TR" sz="1100" dirty="0" smtClean="0"/>
              <a:t> 	100 000 de 31 olgu</a:t>
            </a:r>
          </a:p>
          <a:p>
            <a:pPr lvl="3">
              <a:lnSpc>
                <a:spcPct val="170000"/>
              </a:lnSpc>
            </a:pPr>
            <a:r>
              <a:rPr lang="tr-TR" sz="1100" dirty="0" smtClean="0"/>
              <a:t>Zencilerde 		100 000 de 20 olgu</a:t>
            </a:r>
          </a:p>
          <a:p>
            <a:pPr lvl="3">
              <a:lnSpc>
                <a:spcPct val="170000"/>
              </a:lnSpc>
            </a:pPr>
            <a:r>
              <a:rPr lang="tr-TR" sz="1100" dirty="0" err="1" smtClean="0"/>
              <a:t>Hispaniklerde</a:t>
            </a:r>
            <a:r>
              <a:rPr lang="tr-TR" sz="1100" dirty="0" smtClean="0"/>
              <a:t> 	100 000 de 13 olgu</a:t>
            </a:r>
          </a:p>
          <a:p>
            <a:pPr lvl="3">
              <a:lnSpc>
                <a:spcPct val="170000"/>
              </a:lnSpc>
            </a:pPr>
            <a:r>
              <a:rPr lang="tr-TR" sz="1100" dirty="0" smtClean="0"/>
              <a:t>Beyazlarda 	100 000 de   4 olgu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err="1" smtClean="0"/>
              <a:t>Nöropsikiyatrik</a:t>
            </a:r>
            <a:r>
              <a:rPr lang="tr-TR" dirty="0" smtClean="0"/>
              <a:t>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/>
              <a:t>Sıklık %20-95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Baş ağrısı en sık (%43)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migren tipi, narkotiklere gerek olacak kadar şiddetli olabilir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Psikoz %3-24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Adölesanlar</a:t>
            </a:r>
            <a:r>
              <a:rPr lang="tr-TR" sz="1600" dirty="0" smtClean="0"/>
              <a:t> okul başarısında azalma, hafıza ve dikkat bozuklukları, </a:t>
            </a:r>
            <a:r>
              <a:rPr lang="tr-TR" sz="1600" dirty="0" err="1" smtClean="0"/>
              <a:t>anksiyete</a:t>
            </a:r>
            <a:r>
              <a:rPr lang="tr-TR" sz="1600" dirty="0" smtClean="0"/>
              <a:t> ve depresyon ile gelebilirler 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Durum ergenliğe bağlanabilir ve ancak uygun laboratuar incelemeler yapılırsa SLE saptanabilir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Hallüsinasyonlar</a:t>
            </a:r>
            <a:r>
              <a:rPr lang="tr-TR" sz="1600" dirty="0" smtClean="0"/>
              <a:t>, </a:t>
            </a:r>
            <a:r>
              <a:rPr lang="tr-TR" sz="1600" dirty="0" err="1" smtClean="0"/>
              <a:t>kognitif</a:t>
            </a:r>
            <a:r>
              <a:rPr lang="tr-TR" sz="1600" dirty="0" smtClean="0"/>
              <a:t> bozukluklar 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Ayırıcı tanı: </a:t>
            </a:r>
            <a:r>
              <a:rPr lang="tr-TR" sz="1600" dirty="0" err="1" smtClean="0"/>
              <a:t>Steroid</a:t>
            </a:r>
            <a:r>
              <a:rPr lang="tr-TR" sz="1600" dirty="0" smtClean="0"/>
              <a:t> tedavisi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Nöbetler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Sıklıkla </a:t>
            </a:r>
            <a:r>
              <a:rPr lang="tr-TR" sz="1600" dirty="0" err="1" smtClean="0"/>
              <a:t>generalize</a:t>
            </a: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err="1" smtClean="0"/>
              <a:t>Nöropsikiyatrik</a:t>
            </a:r>
            <a:r>
              <a:rPr lang="tr-TR" dirty="0" smtClean="0"/>
              <a:t>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786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smtClean="0"/>
              <a:t>Santral ve </a:t>
            </a:r>
            <a:r>
              <a:rPr lang="tr-TR" sz="1600" dirty="0" err="1" smtClean="0"/>
              <a:t>Periferal</a:t>
            </a:r>
            <a:r>
              <a:rPr lang="tr-TR" sz="1600" dirty="0" smtClean="0"/>
              <a:t> Sinir tutulumu- </a:t>
            </a:r>
            <a:r>
              <a:rPr lang="tr-TR" sz="1400" dirty="0" smtClean="0"/>
              <a:t>Nadir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Nörolojik </a:t>
            </a:r>
            <a:r>
              <a:rPr lang="tr-TR" sz="1400" dirty="0" err="1" smtClean="0"/>
              <a:t>defisit</a:t>
            </a:r>
            <a:r>
              <a:rPr lang="tr-TR" sz="1400" dirty="0" smtClean="0"/>
              <a:t>, </a:t>
            </a:r>
            <a:r>
              <a:rPr lang="tr-TR" sz="1400" dirty="0" err="1" smtClean="0"/>
              <a:t>stroke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Transvers</a:t>
            </a:r>
            <a:r>
              <a:rPr lang="tr-TR" sz="1400" dirty="0" smtClean="0"/>
              <a:t> </a:t>
            </a:r>
            <a:r>
              <a:rPr lang="tr-TR" sz="1400" dirty="0" err="1" smtClean="0"/>
              <a:t>myelit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Guillian</a:t>
            </a:r>
            <a:r>
              <a:rPr lang="tr-TR" sz="1400" dirty="0" smtClean="0"/>
              <a:t> </a:t>
            </a:r>
            <a:r>
              <a:rPr lang="tr-TR" sz="1400" dirty="0" err="1" smtClean="0"/>
              <a:t>Barre</a:t>
            </a:r>
            <a:r>
              <a:rPr lang="tr-TR" sz="1400" dirty="0" smtClean="0"/>
              <a:t> sendromu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Kranial</a:t>
            </a:r>
            <a:r>
              <a:rPr lang="tr-TR" sz="1400" dirty="0" smtClean="0"/>
              <a:t> ve otonom </a:t>
            </a:r>
            <a:r>
              <a:rPr lang="tr-TR" sz="1400" dirty="0" err="1" smtClean="0"/>
              <a:t>nöropatiler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dirty="0" smtClean="0"/>
              <a:t>Hareket bozuklukları 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Korea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Distoni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Parkinsonian</a:t>
            </a:r>
            <a:r>
              <a:rPr lang="tr-TR" sz="1400" dirty="0" smtClean="0"/>
              <a:t> hareketler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err="1" smtClean="0"/>
              <a:t>Nöropsikiyatrik</a:t>
            </a:r>
            <a:r>
              <a:rPr lang="tr-TR" dirty="0" smtClean="0"/>
              <a:t>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1497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6200" dirty="0" smtClean="0"/>
              <a:t>Nedenler</a:t>
            </a:r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Kronik </a:t>
            </a:r>
            <a:r>
              <a:rPr lang="tr-TR" sz="4900" dirty="0" err="1" smtClean="0"/>
              <a:t>inflamasyon</a:t>
            </a:r>
            <a:endParaRPr lang="tr-TR" sz="4900" dirty="0" smtClean="0"/>
          </a:p>
          <a:p>
            <a:pPr lvl="1">
              <a:lnSpc>
                <a:spcPct val="150000"/>
              </a:lnSpc>
            </a:pPr>
            <a:r>
              <a:rPr lang="tr-TR" sz="4900" dirty="0" err="1" smtClean="0"/>
              <a:t>Serebrovasküler</a:t>
            </a:r>
            <a:r>
              <a:rPr lang="tr-TR" sz="4900" dirty="0" smtClean="0"/>
              <a:t> hadise- </a:t>
            </a:r>
            <a:r>
              <a:rPr lang="tr-TR" sz="4900" dirty="0" err="1" smtClean="0"/>
              <a:t>tromboembolik</a:t>
            </a:r>
            <a:r>
              <a:rPr lang="tr-TR" sz="4900" dirty="0" smtClean="0"/>
              <a:t> olaylar</a:t>
            </a:r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Küçük ve orta çaplı damar </a:t>
            </a:r>
            <a:r>
              <a:rPr lang="tr-TR" sz="4900" dirty="0" err="1" smtClean="0"/>
              <a:t>vasküliti</a:t>
            </a:r>
            <a:endParaRPr lang="tr-TR" sz="4900" dirty="0" smtClean="0"/>
          </a:p>
          <a:p>
            <a:pPr lvl="1">
              <a:lnSpc>
                <a:spcPct val="150000"/>
              </a:lnSpc>
            </a:pPr>
            <a:r>
              <a:rPr lang="tr-TR" sz="4900" dirty="0" err="1" smtClean="0"/>
              <a:t>Mikroinfarktlar</a:t>
            </a:r>
            <a:endParaRPr lang="tr-TR" sz="4900" dirty="0" smtClean="0"/>
          </a:p>
          <a:p>
            <a:pPr lvl="1">
              <a:lnSpc>
                <a:spcPct val="150000"/>
              </a:lnSpc>
            </a:pPr>
            <a:r>
              <a:rPr lang="tr-TR" sz="4900" dirty="0" err="1" smtClean="0"/>
              <a:t>Hemoraji</a:t>
            </a:r>
            <a:endParaRPr lang="tr-TR" sz="4900" dirty="0" smtClean="0"/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Hipertansiyon</a:t>
            </a:r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Ayırıcı tanı: Enfeksiyon, </a:t>
            </a:r>
            <a:r>
              <a:rPr lang="tr-TR" sz="4900" dirty="0" err="1" smtClean="0"/>
              <a:t>Metabolik</a:t>
            </a:r>
            <a:r>
              <a:rPr lang="tr-TR" sz="4900" dirty="0" smtClean="0"/>
              <a:t> nedenler</a:t>
            </a:r>
          </a:p>
          <a:p>
            <a:pPr>
              <a:lnSpc>
                <a:spcPct val="150000"/>
              </a:lnSpc>
            </a:pPr>
            <a:r>
              <a:rPr lang="tr-TR" sz="6200" dirty="0" smtClean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BOS incelemesi</a:t>
            </a:r>
          </a:p>
          <a:p>
            <a:pPr lvl="1">
              <a:lnSpc>
                <a:spcPct val="150000"/>
              </a:lnSpc>
            </a:pPr>
            <a:r>
              <a:rPr lang="tr-TR" sz="4900" dirty="0" err="1" smtClean="0"/>
              <a:t>Nöropsikolojik</a:t>
            </a:r>
            <a:r>
              <a:rPr lang="tr-TR" sz="4900" dirty="0" smtClean="0"/>
              <a:t> testler??- kısıtlı, pahalı, 2.5 saat</a:t>
            </a:r>
          </a:p>
          <a:p>
            <a:pPr lvl="1">
              <a:lnSpc>
                <a:spcPct val="150000"/>
              </a:lnSpc>
            </a:pPr>
            <a:r>
              <a:rPr lang="tr-TR" sz="4900" dirty="0" smtClean="0"/>
              <a:t>Görüntüleme- CT, MR, </a:t>
            </a:r>
            <a:r>
              <a:rPr lang="tr-TR" sz="4900" dirty="0" err="1" smtClean="0"/>
              <a:t>Angio</a:t>
            </a:r>
            <a:r>
              <a:rPr lang="tr-TR" sz="4900" dirty="0" smtClean="0"/>
              <a:t>, </a:t>
            </a:r>
            <a:r>
              <a:rPr lang="tr-TR" sz="4900" dirty="0" err="1" smtClean="0"/>
              <a:t>Venografi</a:t>
            </a:r>
            <a:r>
              <a:rPr lang="tr-TR" sz="4900" dirty="0" smtClean="0"/>
              <a:t>, SPECT/PET</a:t>
            </a:r>
          </a:p>
          <a:p>
            <a:pPr lvl="1">
              <a:lnSpc>
                <a:spcPct val="150000"/>
              </a:lnSpc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n-US" dirty="0" smtClean="0"/>
              <a:t>anti</a:t>
            </a:r>
            <a:r>
              <a:rPr lang="tr-TR" dirty="0" smtClean="0"/>
              <a:t>f</a:t>
            </a:r>
            <a:r>
              <a:rPr lang="en-US" dirty="0" err="1" smtClean="0"/>
              <a:t>os</a:t>
            </a:r>
            <a:r>
              <a:rPr lang="tr-TR" dirty="0" smtClean="0"/>
              <a:t>f</a:t>
            </a:r>
            <a:r>
              <a:rPr lang="en-US" dirty="0" err="1" smtClean="0"/>
              <a:t>olipid</a:t>
            </a:r>
            <a:r>
              <a:rPr lang="tr-TR" dirty="0" smtClean="0"/>
              <a:t> </a:t>
            </a:r>
            <a:r>
              <a:rPr lang="en-US" dirty="0" smtClean="0"/>
              <a:t>s</a:t>
            </a:r>
            <a:r>
              <a:rPr lang="tr-TR" dirty="0" smtClean="0"/>
              <a:t>e</a:t>
            </a:r>
            <a:r>
              <a:rPr lang="en-US" dirty="0" err="1" smtClean="0"/>
              <a:t>ndrom</a:t>
            </a:r>
            <a:r>
              <a:rPr lang="tr-TR" dirty="0" smtClean="0"/>
              <a:t>u</a:t>
            </a:r>
            <a:r>
              <a:rPr lang="en-US" dirty="0" smtClean="0"/>
              <a:t> (APS)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 lvl="0" fontAlgn="t">
              <a:lnSpc>
                <a:spcPct val="150000"/>
              </a:lnSpc>
              <a:buNone/>
            </a:pPr>
            <a:r>
              <a:rPr lang="tr-TR" sz="1600" dirty="0" smtClean="0"/>
              <a:t>Tanı</a:t>
            </a:r>
          </a:p>
          <a:p>
            <a:pPr lvl="1" fontAlgn="t">
              <a:lnSpc>
                <a:spcPct val="150000"/>
              </a:lnSpc>
            </a:pPr>
            <a:r>
              <a:rPr lang="tr-TR" sz="1400" dirty="0" smtClean="0"/>
              <a:t>ACL </a:t>
            </a:r>
            <a:r>
              <a:rPr lang="tr-TR" sz="1400" dirty="0" err="1" smtClean="0"/>
              <a:t>IgG</a:t>
            </a:r>
            <a:r>
              <a:rPr lang="tr-TR" sz="1400" dirty="0" smtClean="0"/>
              <a:t> veya </a:t>
            </a:r>
            <a:r>
              <a:rPr lang="tr-TR" sz="1400" dirty="0" err="1" smtClean="0"/>
              <a:t>IgM</a:t>
            </a:r>
            <a:r>
              <a:rPr lang="tr-TR" sz="1400" dirty="0" smtClean="0"/>
              <a:t> veya </a:t>
            </a:r>
            <a:r>
              <a:rPr lang="tr-TR" sz="1400" dirty="0" err="1" smtClean="0"/>
              <a:t>IgA</a:t>
            </a:r>
            <a:r>
              <a:rPr lang="tr-TR" sz="1400" dirty="0" smtClean="0"/>
              <a:t> pozitifliği (% 27-66) veya</a:t>
            </a:r>
          </a:p>
          <a:p>
            <a:pPr lvl="1" fontAlgn="t">
              <a:lnSpc>
                <a:spcPct val="150000"/>
              </a:lnSpc>
            </a:pPr>
            <a:r>
              <a:rPr lang="tr-TR" sz="1400" dirty="0" err="1" smtClean="0"/>
              <a:t>Lupus</a:t>
            </a:r>
            <a:r>
              <a:rPr lang="tr-TR" sz="1400" dirty="0" smtClean="0"/>
              <a:t> </a:t>
            </a:r>
            <a:r>
              <a:rPr lang="tr-TR" sz="1400" dirty="0" err="1" smtClean="0"/>
              <a:t>antikoagülan</a:t>
            </a:r>
            <a:r>
              <a:rPr lang="tr-TR" sz="1400" dirty="0" smtClean="0"/>
              <a:t> pozitifliği (% 24-62) veya</a:t>
            </a:r>
          </a:p>
          <a:p>
            <a:pPr lvl="1" fontAlgn="t">
              <a:lnSpc>
                <a:spcPct val="150000"/>
              </a:lnSpc>
            </a:pPr>
            <a:r>
              <a:rPr lang="tr-TR" sz="1400" dirty="0" smtClean="0"/>
              <a:t>Anti-beta 2 </a:t>
            </a:r>
            <a:r>
              <a:rPr lang="tr-TR" sz="1400" dirty="0" err="1" smtClean="0"/>
              <a:t>glikoprotein</a:t>
            </a:r>
            <a:r>
              <a:rPr lang="tr-TR" sz="1400" dirty="0" smtClean="0"/>
              <a:t> 1 </a:t>
            </a:r>
            <a:r>
              <a:rPr lang="tr-TR" sz="1400" dirty="0" err="1" smtClean="0"/>
              <a:t>IgG</a:t>
            </a:r>
            <a:r>
              <a:rPr lang="tr-TR" sz="1400" dirty="0" smtClean="0"/>
              <a:t> veya </a:t>
            </a:r>
            <a:r>
              <a:rPr lang="tr-TR" sz="1400" dirty="0" err="1" smtClean="0"/>
              <a:t>IgM</a:t>
            </a:r>
            <a:r>
              <a:rPr lang="tr-TR" sz="1400" dirty="0" smtClean="0"/>
              <a:t> veya </a:t>
            </a:r>
            <a:r>
              <a:rPr lang="tr-TR" sz="1400" dirty="0" err="1" smtClean="0"/>
              <a:t>IgA</a:t>
            </a:r>
            <a:r>
              <a:rPr lang="tr-TR" sz="1400" dirty="0" smtClean="0"/>
              <a:t> pozitifliği veya</a:t>
            </a:r>
          </a:p>
          <a:p>
            <a:pPr lvl="1" fontAlgn="t">
              <a:lnSpc>
                <a:spcPct val="150000"/>
              </a:lnSpc>
            </a:pPr>
            <a:r>
              <a:rPr lang="tr-TR" sz="1400" dirty="0" smtClean="0"/>
              <a:t>Yalancı pozitif </a:t>
            </a:r>
            <a:r>
              <a:rPr lang="tr-TR" sz="1400" dirty="0" err="1" smtClean="0"/>
              <a:t>sifiliz</a:t>
            </a:r>
            <a:r>
              <a:rPr lang="tr-TR" sz="1400" dirty="0" smtClean="0"/>
              <a:t> testi (&gt; 6 ay)</a:t>
            </a:r>
          </a:p>
          <a:p>
            <a:pPr lvl="0" fontAlgn="t">
              <a:lnSpc>
                <a:spcPct val="150000"/>
              </a:lnSpc>
              <a:buNone/>
            </a:pPr>
            <a:r>
              <a:rPr lang="tr-TR" sz="1600" dirty="0" smtClean="0"/>
              <a:t>Klinik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Asemptomatik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25-30 kat artmış </a:t>
            </a:r>
            <a:r>
              <a:rPr lang="tr-TR" sz="1400" dirty="0" err="1" smtClean="0"/>
              <a:t>tromboz</a:t>
            </a:r>
            <a:r>
              <a:rPr lang="tr-TR" sz="1400" dirty="0" smtClean="0"/>
              <a:t> riski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Bacak </a:t>
            </a:r>
            <a:r>
              <a:rPr lang="tr-TR" sz="1400" dirty="0" err="1" smtClean="0"/>
              <a:t>femoral</a:t>
            </a:r>
            <a:r>
              <a:rPr lang="tr-TR" sz="1400" dirty="0" smtClean="0"/>
              <a:t> </a:t>
            </a:r>
            <a:r>
              <a:rPr lang="tr-TR" sz="1400" dirty="0" err="1" smtClean="0"/>
              <a:t>ven</a:t>
            </a:r>
            <a:r>
              <a:rPr lang="tr-TR" sz="1400" dirty="0" smtClean="0"/>
              <a:t> ve </a:t>
            </a:r>
            <a:r>
              <a:rPr lang="tr-TR" sz="1400" dirty="0" err="1" smtClean="0"/>
              <a:t>serebral</a:t>
            </a:r>
            <a:r>
              <a:rPr lang="tr-TR" sz="1400" dirty="0" smtClean="0"/>
              <a:t> sinüs </a:t>
            </a:r>
            <a:r>
              <a:rPr lang="tr-TR" sz="1400" dirty="0" err="1" smtClean="0"/>
              <a:t>ven</a:t>
            </a:r>
            <a:r>
              <a:rPr lang="tr-TR" sz="1400" dirty="0" smtClean="0"/>
              <a:t> </a:t>
            </a:r>
            <a:r>
              <a:rPr lang="tr-TR" sz="1400" dirty="0" err="1" smtClean="0"/>
              <a:t>trombozu</a:t>
            </a:r>
            <a:r>
              <a:rPr lang="tr-TR" sz="1400" dirty="0" smtClean="0"/>
              <a:t> sık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Embolik</a:t>
            </a:r>
            <a:r>
              <a:rPr lang="tr-TR" sz="1400" dirty="0" smtClean="0"/>
              <a:t> olaylar- </a:t>
            </a:r>
            <a:r>
              <a:rPr lang="tr-TR" sz="1400" dirty="0" err="1" smtClean="0"/>
              <a:t>Pulmoner</a:t>
            </a:r>
            <a:r>
              <a:rPr lang="tr-TR" sz="1400" dirty="0" smtClean="0"/>
              <a:t> </a:t>
            </a:r>
            <a:r>
              <a:rPr lang="tr-TR" sz="1400" dirty="0" err="1" smtClean="0"/>
              <a:t>emboli</a:t>
            </a:r>
            <a:r>
              <a:rPr lang="tr-TR" sz="1400" dirty="0" smtClean="0"/>
              <a:t>, S</a:t>
            </a:r>
            <a:r>
              <a:rPr lang="en-US" sz="1400" dirty="0" err="1" smtClean="0"/>
              <a:t>troke</a:t>
            </a:r>
            <a:r>
              <a:rPr lang="tr-TR" sz="1400" dirty="0" smtClean="0"/>
              <a:t>, koroner </a:t>
            </a:r>
            <a:r>
              <a:rPr lang="tr-TR" sz="1400" dirty="0" err="1" smtClean="0"/>
              <a:t>emboli</a:t>
            </a:r>
            <a:r>
              <a:rPr lang="tr-TR" sz="1400" dirty="0" smtClean="0"/>
              <a:t> ile MI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T</a:t>
            </a:r>
            <a:r>
              <a:rPr lang="en-US" sz="1400" dirty="0" err="1" smtClean="0"/>
              <a:t>rombo</a:t>
            </a:r>
            <a:r>
              <a:rPr lang="tr-TR" sz="1400" dirty="0" smtClean="0"/>
              <a:t>si</a:t>
            </a:r>
            <a:r>
              <a:rPr lang="en-US" sz="1400" dirty="0" err="1" smtClean="0"/>
              <a:t>topeni</a:t>
            </a:r>
            <a:endParaRPr lang="tr-TR" sz="1400" dirty="0" smtClean="0"/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Uzamış pıhtılaşma zamanı </a:t>
            </a:r>
            <a:r>
              <a:rPr lang="en-US" sz="1400" dirty="0" smtClean="0"/>
              <a:t>(a</a:t>
            </a:r>
            <a:r>
              <a:rPr lang="tr-TR" sz="1400" dirty="0" smtClean="0"/>
              <a:t>PTT</a:t>
            </a:r>
            <a:r>
              <a:rPr lang="en-US" sz="1400" dirty="0" smtClean="0"/>
              <a:t>)</a:t>
            </a:r>
            <a:r>
              <a:rPr lang="tr-TR" sz="1400" dirty="0" smtClean="0"/>
              <a:t>- M</a:t>
            </a:r>
            <a:r>
              <a:rPr lang="en-US" sz="1400" dirty="0" err="1" smtClean="0"/>
              <a:t>eno</a:t>
            </a:r>
            <a:r>
              <a:rPr lang="tr-TR" sz="1400" dirty="0" smtClean="0"/>
              <a:t>metro</a:t>
            </a:r>
            <a:r>
              <a:rPr lang="en-US" sz="1400" dirty="0" smtClean="0"/>
              <a:t>r</a:t>
            </a:r>
            <a:r>
              <a:rPr lang="tr-TR" sz="1400" dirty="0" err="1" smtClean="0"/>
              <a:t>aji</a:t>
            </a:r>
            <a:endParaRPr lang="tr-TR" sz="1400" dirty="0" smtClean="0"/>
          </a:p>
          <a:p>
            <a:pPr lvl="3">
              <a:lnSpc>
                <a:spcPct val="150000"/>
              </a:lnSpc>
            </a:pPr>
            <a:endParaRPr lang="tr-T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42942"/>
          </a:xfrm>
        </p:spPr>
        <p:txBody>
          <a:bodyPr/>
          <a:lstStyle/>
          <a:p>
            <a:r>
              <a:rPr lang="en-US" sz="3200" dirty="0" smtClean="0"/>
              <a:t>Vas</a:t>
            </a:r>
            <a:r>
              <a:rPr lang="tr-TR" sz="3200" dirty="0" err="1" smtClean="0"/>
              <a:t>kü</a:t>
            </a:r>
            <a:r>
              <a:rPr lang="en-US" sz="3200" dirty="0" smtClean="0"/>
              <a:t>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15328" cy="568815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1600" dirty="0" smtClean="0"/>
              <a:t>Sıklık % 11-36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Tüm damarlar tutulabilir. </a:t>
            </a:r>
          </a:p>
          <a:p>
            <a:pPr lvl="1">
              <a:lnSpc>
                <a:spcPct val="170000"/>
              </a:lnSpc>
            </a:pPr>
            <a:r>
              <a:rPr lang="tr-TR" sz="1600" dirty="0" smtClean="0"/>
              <a:t>Küçük damar tutulumu daha sık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smtClean="0"/>
              <a:t>İzole </a:t>
            </a:r>
            <a:r>
              <a:rPr lang="tr-TR" sz="1600" dirty="0" err="1" smtClean="0"/>
              <a:t>Kütanöz</a:t>
            </a:r>
            <a:r>
              <a:rPr lang="tr-TR" sz="1600" dirty="0" smtClean="0"/>
              <a:t> </a:t>
            </a:r>
            <a:r>
              <a:rPr lang="tr-TR" sz="1600" dirty="0" err="1" smtClean="0"/>
              <a:t>vaskülit</a:t>
            </a:r>
            <a:r>
              <a:rPr lang="tr-TR" sz="1600" dirty="0" smtClean="0"/>
              <a:t> (% 89)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Visseral</a:t>
            </a:r>
            <a:r>
              <a:rPr lang="tr-TR" sz="1600" dirty="0" smtClean="0"/>
              <a:t> </a:t>
            </a:r>
            <a:r>
              <a:rPr lang="tr-TR" sz="1600" dirty="0" err="1" smtClean="0"/>
              <a:t>vaskülit</a:t>
            </a:r>
            <a:r>
              <a:rPr lang="tr-TR" sz="1600" dirty="0" smtClean="0"/>
              <a:t> (% 11)- </a:t>
            </a:r>
            <a:r>
              <a:rPr lang="tr-TR" sz="1400" dirty="0" smtClean="0"/>
              <a:t>M</a:t>
            </a:r>
            <a:r>
              <a:rPr lang="en-US" sz="1400" dirty="0" smtClean="0"/>
              <a:t>e</a:t>
            </a:r>
            <a:r>
              <a:rPr lang="tr-TR" sz="1400" dirty="0" smtClean="0"/>
              <a:t>z</a:t>
            </a:r>
            <a:r>
              <a:rPr lang="en-US" sz="1400" dirty="0" err="1" smtClean="0"/>
              <a:t>enteri</a:t>
            </a:r>
            <a:r>
              <a:rPr lang="tr-TR" sz="1400" dirty="0" smtClean="0"/>
              <a:t>k, </a:t>
            </a:r>
            <a:r>
              <a:rPr lang="en-US" sz="1400" dirty="0" err="1" smtClean="0"/>
              <a:t>hepati</a:t>
            </a:r>
            <a:r>
              <a:rPr lang="tr-TR" sz="1400" dirty="0" smtClean="0"/>
              <a:t>k, p</a:t>
            </a:r>
            <a:r>
              <a:rPr lang="en-US" sz="1400" dirty="0" smtClean="0"/>
              <a:t>an</a:t>
            </a:r>
            <a:r>
              <a:rPr lang="tr-TR" sz="1400" dirty="0" smtClean="0"/>
              <a:t>k</a:t>
            </a:r>
            <a:r>
              <a:rPr lang="en-US" sz="1400" dirty="0" err="1" smtClean="0"/>
              <a:t>reati</a:t>
            </a:r>
            <a:r>
              <a:rPr lang="tr-TR" sz="1400" dirty="0" smtClean="0"/>
              <a:t>k, </a:t>
            </a:r>
            <a:r>
              <a:rPr lang="tr-TR" sz="1400" dirty="0" err="1" smtClean="0"/>
              <a:t>renal</a:t>
            </a:r>
            <a:r>
              <a:rPr lang="tr-TR" sz="1400" dirty="0" smtClean="0"/>
              <a:t>, k</a:t>
            </a:r>
            <a:r>
              <a:rPr lang="en-US" sz="1400" dirty="0" err="1" smtClean="0"/>
              <a:t>oron</a:t>
            </a:r>
            <a:r>
              <a:rPr lang="tr-TR" sz="1400" dirty="0" smtClean="0"/>
              <a:t>er</a:t>
            </a:r>
            <a:r>
              <a:rPr lang="en-US" sz="1400" dirty="0" smtClean="0"/>
              <a:t>, </a:t>
            </a:r>
            <a:r>
              <a:rPr lang="en-US" sz="1400" dirty="0" err="1" smtClean="0"/>
              <a:t>pulmon</a:t>
            </a:r>
            <a:r>
              <a:rPr lang="tr-TR" sz="1400" dirty="0" smtClean="0"/>
              <a:t>er</a:t>
            </a:r>
            <a:r>
              <a:rPr lang="en-US" sz="1400" dirty="0" smtClean="0"/>
              <a:t>, retinal</a:t>
            </a:r>
            <a:r>
              <a:rPr lang="tr-TR" sz="1400" dirty="0" smtClean="0"/>
              <a:t>, </a:t>
            </a:r>
            <a:r>
              <a:rPr lang="en-US" sz="1400" dirty="0" err="1" smtClean="0"/>
              <a:t>peri</a:t>
            </a:r>
            <a:r>
              <a:rPr lang="tr-TR" sz="1400" dirty="0" err="1" smtClean="0"/>
              <a:t>feral</a:t>
            </a:r>
            <a:r>
              <a:rPr lang="tr-TR" sz="1400" dirty="0" smtClean="0"/>
              <a:t> veya santral sinir sistemi </a:t>
            </a:r>
            <a:r>
              <a:rPr lang="tr-TR" sz="1400" dirty="0" err="1" smtClean="0"/>
              <a:t>vasküliti</a:t>
            </a:r>
            <a:r>
              <a:rPr lang="tr-TR" sz="1400" dirty="0" smtClean="0"/>
              <a:t> </a:t>
            </a: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err="1" smtClean="0"/>
              <a:t>Kütanöz</a:t>
            </a:r>
            <a:r>
              <a:rPr lang="tr-TR" dirty="0" smtClean="0"/>
              <a:t> </a:t>
            </a:r>
            <a:r>
              <a:rPr lang="en-US" dirty="0" smtClean="0"/>
              <a:t>vas</a:t>
            </a:r>
            <a:r>
              <a:rPr lang="tr-TR" dirty="0" err="1" smtClean="0"/>
              <a:t>kü</a:t>
            </a:r>
            <a:r>
              <a:rPr lang="en-US" dirty="0" smtClean="0"/>
              <a:t>lit</a:t>
            </a:r>
            <a:r>
              <a:rPr lang="tr-TR" dirty="0" smtClean="0"/>
              <a:t>e bağlı bulgular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2428892" cy="210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1643074" cy="219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Systemic lupus erythematosus (SLE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0"/>
            <a:ext cx="3429024" cy="1469583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6929454" y="1785926"/>
            <a:ext cx="1428760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200" dirty="0" smtClean="0"/>
              <a:t>Parmak uçlarında ve avuç içlerinde </a:t>
            </a:r>
            <a:r>
              <a:rPr lang="tr-TR" sz="1200" dirty="0" err="1" smtClean="0"/>
              <a:t>punktat</a:t>
            </a:r>
            <a:r>
              <a:rPr lang="tr-TR" sz="1200" dirty="0" smtClean="0"/>
              <a:t> </a:t>
            </a:r>
            <a:r>
              <a:rPr lang="tr-TR" sz="1200" dirty="0" err="1" smtClean="0"/>
              <a:t>eritematöz</a:t>
            </a:r>
            <a:r>
              <a:rPr lang="tr-TR" sz="1200" dirty="0" smtClean="0"/>
              <a:t> lezyonlar </a:t>
            </a:r>
          </a:p>
        </p:txBody>
      </p:sp>
      <p:pic>
        <p:nvPicPr>
          <p:cNvPr id="1026" name="Picture 2" descr="C:\Users\pc\Pictures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214686"/>
            <a:ext cx="2428892" cy="1898641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-142908" y="1000108"/>
            <a:ext cx="1571636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en-US" sz="1200" dirty="0" smtClean="0"/>
              <a:t>Pete</a:t>
            </a:r>
            <a:r>
              <a:rPr lang="tr-TR" sz="1200" dirty="0" err="1" smtClean="0"/>
              <a:t>şi</a:t>
            </a:r>
            <a:r>
              <a:rPr lang="tr-TR" sz="1200" dirty="0" smtClean="0"/>
              <a:t>, </a:t>
            </a:r>
            <a:r>
              <a:rPr lang="tr-TR" sz="1200" dirty="0" err="1" smtClean="0"/>
              <a:t>purpura</a:t>
            </a:r>
            <a:endParaRPr lang="tr-TR" sz="12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smtClean="0"/>
              <a:t>   </a:t>
            </a:r>
            <a:r>
              <a:rPr lang="en-US" sz="1200" dirty="0" err="1" smtClean="0"/>
              <a:t>livedo</a:t>
            </a:r>
            <a:r>
              <a:rPr lang="en-US" sz="1200" dirty="0" smtClean="0"/>
              <a:t> </a:t>
            </a:r>
            <a:r>
              <a:rPr lang="en-US" sz="1200" dirty="0" err="1" smtClean="0"/>
              <a:t>reti</a:t>
            </a:r>
            <a:r>
              <a:rPr lang="tr-TR" sz="1200" dirty="0" err="1" smtClean="0"/>
              <a:t>külaris</a:t>
            </a: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200" dirty="0" smtClean="0"/>
              <a:t>     </a:t>
            </a:r>
            <a:r>
              <a:rPr lang="tr-TR" sz="1200" dirty="0" err="1" smtClean="0"/>
              <a:t>yüzeyel</a:t>
            </a:r>
            <a:r>
              <a:rPr lang="tr-TR" sz="1200" dirty="0" smtClean="0"/>
              <a:t> ü</a:t>
            </a:r>
            <a:r>
              <a:rPr lang="en-US" sz="1200" dirty="0" smtClean="0"/>
              <a:t>l</a:t>
            </a:r>
            <a:r>
              <a:rPr lang="tr-TR" sz="1200" dirty="0" err="1" smtClean="0"/>
              <a:t>serasyonlar</a:t>
            </a:r>
            <a:endParaRPr lang="tr-TR" sz="1200" dirty="0" smtClean="0"/>
          </a:p>
        </p:txBody>
      </p:sp>
      <p:pic>
        <p:nvPicPr>
          <p:cNvPr id="1027" name="Picture 3" descr="C:\Users\pc\Pictures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786190"/>
            <a:ext cx="2643206" cy="1412748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7715272" y="4429132"/>
            <a:ext cx="1071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panni</a:t>
            </a:r>
            <a:r>
              <a:rPr lang="tr-TR" sz="1200" dirty="0" err="1" smtClean="0">
                <a:solidFill>
                  <a:prstClr val="black"/>
                </a:solidFill>
              </a:rPr>
              <a:t>külit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tr-TR" sz="1400" dirty="0"/>
          </a:p>
        </p:txBody>
      </p:sp>
      <p:pic>
        <p:nvPicPr>
          <p:cNvPr id="1029" name="Picture 5" descr="yüzeyel ülserasyon ile ilgili görsel sonucu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5214950"/>
            <a:ext cx="2571768" cy="149674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5357826"/>
            <a:ext cx="186690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Dikdörtgen"/>
          <p:cNvSpPr/>
          <p:nvPr/>
        </p:nvSpPr>
        <p:spPr>
          <a:xfrm>
            <a:off x="7215206" y="6286520"/>
            <a:ext cx="171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periungual</a:t>
            </a:r>
            <a:r>
              <a:rPr lang="tr-TR" sz="1200" dirty="0" smtClean="0"/>
              <a:t> </a:t>
            </a:r>
            <a:r>
              <a:rPr lang="tr-TR" sz="1200" dirty="0" err="1" smtClean="0"/>
              <a:t>inflamasyon</a:t>
            </a:r>
            <a:r>
              <a:rPr lang="tr-TR" sz="1200" dirty="0" smtClean="0"/>
              <a:t>, </a:t>
            </a:r>
          </a:p>
          <a:p>
            <a:r>
              <a:rPr lang="tr-TR" sz="1200" dirty="0" err="1" smtClean="0"/>
              <a:t>eritem</a:t>
            </a:r>
            <a:r>
              <a:rPr lang="tr-TR" sz="1200" dirty="0" smtClean="0"/>
              <a:t> ve </a:t>
            </a:r>
            <a:r>
              <a:rPr lang="tr-TR" sz="1200" dirty="0" err="1" smtClean="0"/>
              <a:t>telenjiektazi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28670"/>
          </a:xfrm>
        </p:spPr>
        <p:txBody>
          <a:bodyPr/>
          <a:lstStyle/>
          <a:p>
            <a:r>
              <a:rPr lang="en-US" dirty="0" err="1" smtClean="0"/>
              <a:t>Pulmon</a:t>
            </a:r>
            <a:r>
              <a:rPr lang="tr-TR" dirty="0" smtClean="0"/>
              <a:t>er tutulum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043890" cy="53309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dirty="0" err="1" smtClean="0"/>
              <a:t>İnsidans</a:t>
            </a:r>
            <a:r>
              <a:rPr lang="tr-TR" sz="1800" dirty="0" smtClean="0"/>
              <a:t>: % 5-67</a:t>
            </a:r>
          </a:p>
          <a:p>
            <a:pPr>
              <a:lnSpc>
                <a:spcPct val="150000"/>
              </a:lnSpc>
            </a:pPr>
            <a:r>
              <a:rPr lang="tr-TR" sz="1800" dirty="0" err="1" smtClean="0"/>
              <a:t>Asemptomatik</a:t>
            </a:r>
            <a:r>
              <a:rPr lang="tr-TR" sz="1800" dirty="0" smtClean="0"/>
              <a:t> - Hayatı tehdit eden bulgular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Klinik bulguların yokluğunda </a:t>
            </a:r>
            <a:r>
              <a:rPr lang="tr-TR" sz="1800" dirty="0" err="1" smtClean="0"/>
              <a:t>SFT’de</a:t>
            </a:r>
            <a:r>
              <a:rPr lang="tr-TR" sz="1800" dirty="0" smtClean="0"/>
              <a:t> bozukluk % 35-84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Sıklıkla kronik </a:t>
            </a:r>
            <a:r>
              <a:rPr lang="tr-TR" sz="1600" dirty="0" err="1" smtClean="0"/>
              <a:t>interstisiyel</a:t>
            </a:r>
            <a:r>
              <a:rPr lang="tr-TR" sz="1600" dirty="0" smtClean="0"/>
              <a:t> tutuluma bağlı </a:t>
            </a:r>
            <a:r>
              <a:rPr lang="tr-TR" sz="1600" dirty="0" err="1" smtClean="0"/>
              <a:t>restriktif</a:t>
            </a:r>
            <a:r>
              <a:rPr lang="tr-TR" sz="1600" dirty="0" smtClean="0"/>
              <a:t> akciğer hastalığı bulguları</a:t>
            </a:r>
          </a:p>
          <a:p>
            <a:pPr lvl="2">
              <a:lnSpc>
                <a:spcPct val="160000"/>
              </a:lnSpc>
            </a:pPr>
            <a:r>
              <a:rPr lang="tr-TR" sz="1400" dirty="0" smtClean="0"/>
              <a:t>Total </a:t>
            </a:r>
            <a:r>
              <a:rPr lang="tr-TR" sz="1400" dirty="0" err="1" smtClean="0"/>
              <a:t>vital</a:t>
            </a:r>
            <a:r>
              <a:rPr lang="tr-TR" sz="1400" dirty="0" smtClean="0"/>
              <a:t> kapasitede ve difüzyon kapasitesinde azalma</a:t>
            </a:r>
          </a:p>
          <a:p>
            <a:pPr lvl="1">
              <a:lnSpc>
                <a:spcPct val="160000"/>
              </a:lnSpc>
            </a:pPr>
            <a:r>
              <a:rPr lang="tr-TR" sz="1600" dirty="0" smtClean="0"/>
              <a:t>Periyodik (yıllık) SFT ile izlem?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Pulmon</a:t>
            </a:r>
            <a:r>
              <a:rPr lang="tr-TR" dirty="0" smtClean="0"/>
              <a:t>er tutulum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b="1" dirty="0" smtClean="0"/>
              <a:t>P</a:t>
            </a:r>
            <a:r>
              <a:rPr lang="en-US" sz="2000" b="1" dirty="0" smtClean="0"/>
              <a:t>le</a:t>
            </a:r>
            <a:r>
              <a:rPr lang="tr-TR" sz="2000" b="1" dirty="0" err="1" smtClean="0"/>
              <a:t>vrit</a:t>
            </a:r>
            <a:r>
              <a:rPr lang="tr-TR" sz="2000" b="1" dirty="0" smtClean="0"/>
              <a:t>- </a:t>
            </a:r>
            <a:r>
              <a:rPr lang="tr-TR" sz="2000" dirty="0" smtClean="0"/>
              <a:t>en sık (%30-35)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Tipik </a:t>
            </a:r>
            <a:r>
              <a:rPr lang="tr-TR" sz="1600" dirty="0" err="1" smtClean="0"/>
              <a:t>plörezi</a:t>
            </a:r>
            <a:r>
              <a:rPr lang="tr-TR" sz="1600" dirty="0" smtClean="0"/>
              <a:t>-  1 günden uzun süren, solunumla/ pozisyonla değişen, lokalize, şiddetli göğüs ağrısı, öksürük, düşük dereceli ateş, </a:t>
            </a:r>
            <a:r>
              <a:rPr lang="tr-TR" sz="1600" dirty="0" err="1" smtClean="0"/>
              <a:t>takipne</a:t>
            </a:r>
            <a:endParaRPr lang="tr-TR" sz="1600" dirty="0" smtClean="0"/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Plevral</a:t>
            </a:r>
            <a:r>
              <a:rPr lang="tr-TR" sz="1600" dirty="0" smtClean="0"/>
              <a:t> </a:t>
            </a:r>
            <a:r>
              <a:rPr lang="tr-TR" sz="1600" dirty="0" err="1" smtClean="0"/>
              <a:t>frotman</a:t>
            </a:r>
            <a:r>
              <a:rPr lang="tr-TR" sz="16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Direkt </a:t>
            </a:r>
            <a:r>
              <a:rPr lang="tr-TR" sz="1600" dirty="0" err="1" smtClean="0"/>
              <a:t>grafi</a:t>
            </a:r>
            <a:r>
              <a:rPr lang="tr-TR" sz="1600" dirty="0" smtClean="0"/>
              <a:t>, USG, HRCT ile </a:t>
            </a:r>
            <a:r>
              <a:rPr lang="tr-TR" sz="1600" dirty="0" err="1" smtClean="0"/>
              <a:t>plevral</a:t>
            </a:r>
            <a:r>
              <a:rPr lang="tr-TR" sz="1600" dirty="0" smtClean="0"/>
              <a:t> </a:t>
            </a:r>
            <a:r>
              <a:rPr lang="tr-TR" sz="1600" dirty="0" err="1" smtClean="0"/>
              <a:t>efüzyon</a:t>
            </a:r>
            <a:r>
              <a:rPr lang="tr-TR" sz="16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tr-TR" b="1" dirty="0" smtClean="0"/>
          </a:p>
          <a:p>
            <a:pPr lvl="1">
              <a:lnSpc>
                <a:spcPct val="150000"/>
              </a:lnSpc>
              <a:buNone/>
            </a:pPr>
            <a:endParaRPr lang="tr-TR" sz="12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n-US" dirty="0" err="1" smtClean="0"/>
              <a:t>Pulmon</a:t>
            </a:r>
            <a:r>
              <a:rPr lang="tr-TR" dirty="0" smtClean="0"/>
              <a:t>er tutulum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58204" cy="53309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b="1" dirty="0" smtClean="0"/>
              <a:t>Akut</a:t>
            </a:r>
            <a:r>
              <a:rPr lang="tr-TR" sz="2000" dirty="0" smtClean="0"/>
              <a:t> </a:t>
            </a:r>
            <a:r>
              <a:rPr lang="tr-TR" sz="2000" b="1" dirty="0" err="1" smtClean="0"/>
              <a:t>Pulmoner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alveolar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hemor</a:t>
            </a:r>
            <a:r>
              <a:rPr lang="tr-TR" sz="2000" b="1" dirty="0" err="1" smtClean="0"/>
              <a:t>aji</a:t>
            </a:r>
            <a:r>
              <a:rPr lang="tr-TR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Nadir (&lt; % 5) görülür; fakat </a:t>
            </a:r>
            <a:r>
              <a:rPr lang="tr-TR" sz="1600" dirty="0" err="1" smtClean="0"/>
              <a:t>mortalite</a:t>
            </a:r>
            <a:r>
              <a:rPr lang="tr-TR" sz="1600" dirty="0" smtClean="0"/>
              <a:t> hızı % 50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Şiddetli solunum bulguları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Hemoglobinde ani düşme (</a:t>
            </a:r>
            <a:r>
              <a:rPr lang="tr-TR" sz="1600" dirty="0" err="1" smtClean="0"/>
              <a:t>Coombs</a:t>
            </a:r>
            <a:r>
              <a:rPr lang="tr-TR" sz="1600" dirty="0" smtClean="0"/>
              <a:t> negatif)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Halsizlik, solukluk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Epistaksis</a:t>
            </a:r>
            <a:r>
              <a:rPr lang="tr-TR" sz="1600" dirty="0" smtClean="0"/>
              <a:t>, </a:t>
            </a:r>
            <a:r>
              <a:rPr lang="tr-TR" sz="1600" dirty="0" err="1" smtClean="0"/>
              <a:t>hemoptizi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CT’de</a:t>
            </a:r>
            <a:r>
              <a:rPr lang="tr-TR" sz="1600" dirty="0" smtClean="0"/>
              <a:t> </a:t>
            </a:r>
            <a:r>
              <a:rPr lang="tr-TR" sz="1600" dirty="0" err="1" smtClean="0"/>
              <a:t>pulmoner</a:t>
            </a:r>
            <a:r>
              <a:rPr lang="tr-TR" sz="1600" dirty="0" smtClean="0"/>
              <a:t> </a:t>
            </a:r>
            <a:r>
              <a:rPr lang="tr-TR" sz="1600" dirty="0" err="1" smtClean="0"/>
              <a:t>infiltratlar</a:t>
            </a:r>
            <a:r>
              <a:rPr lang="tr-TR" sz="1600" dirty="0" smtClean="0"/>
              <a:t>, nodüller, buzlu cam görünümü</a:t>
            </a:r>
          </a:p>
          <a:p>
            <a:pPr>
              <a:lnSpc>
                <a:spcPct val="150000"/>
              </a:lnSpc>
              <a:buNone/>
            </a:pPr>
            <a:endParaRPr lang="tr-TR" sz="21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2100" b="1" dirty="0" smtClean="0"/>
              <a:t>Kronik </a:t>
            </a:r>
            <a:r>
              <a:rPr lang="tr-TR" sz="2100" b="1" dirty="0" err="1" smtClean="0"/>
              <a:t>Pulmoner</a:t>
            </a:r>
            <a:r>
              <a:rPr lang="tr-TR" sz="2100" b="1" dirty="0" smtClean="0"/>
              <a:t> </a:t>
            </a:r>
            <a:r>
              <a:rPr lang="tr-TR" sz="2100" b="1" dirty="0" err="1" smtClean="0"/>
              <a:t>alveolar</a:t>
            </a:r>
            <a:r>
              <a:rPr lang="tr-TR" sz="2100" b="1" dirty="0" smtClean="0"/>
              <a:t> </a:t>
            </a:r>
            <a:r>
              <a:rPr lang="en-US" sz="2100" b="1" dirty="0" err="1" smtClean="0"/>
              <a:t>hemor</a:t>
            </a:r>
            <a:r>
              <a:rPr lang="tr-TR" sz="2100" b="1" dirty="0" err="1" smtClean="0"/>
              <a:t>aji</a:t>
            </a:r>
            <a:endParaRPr lang="tr-TR" sz="2100" b="1" dirty="0" smtClean="0"/>
          </a:p>
          <a:p>
            <a:pPr>
              <a:lnSpc>
                <a:spcPct val="150000"/>
              </a:lnSpc>
            </a:pPr>
            <a:r>
              <a:rPr lang="tr-TR" sz="1600" dirty="0" smtClean="0"/>
              <a:t>Aylar yıllar süren </a:t>
            </a:r>
            <a:r>
              <a:rPr lang="tr-TR" sz="1600" dirty="0" err="1" smtClean="0"/>
              <a:t>persistan</a:t>
            </a:r>
            <a:r>
              <a:rPr lang="tr-TR" sz="1600" dirty="0" smtClean="0"/>
              <a:t> öksürük, kronik anemi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Balgamda veya </a:t>
            </a:r>
            <a:r>
              <a:rPr lang="tr-TR" sz="1600" dirty="0" err="1" smtClean="0"/>
              <a:t>BAL’da</a:t>
            </a:r>
            <a:r>
              <a:rPr lang="tr-TR" sz="1600" dirty="0" smtClean="0"/>
              <a:t> </a:t>
            </a:r>
            <a:r>
              <a:rPr lang="tr-TR" sz="1600" dirty="0" err="1" smtClean="0"/>
              <a:t>hemosiderin</a:t>
            </a:r>
            <a:r>
              <a:rPr lang="tr-TR" sz="1600" dirty="0" smtClean="0"/>
              <a:t> yüklü </a:t>
            </a:r>
            <a:r>
              <a:rPr lang="tr-TR" sz="1600" dirty="0" err="1" smtClean="0"/>
              <a:t>makrofajlar</a:t>
            </a:r>
            <a:endParaRPr lang="tr-TR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362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err="1" smtClean="0"/>
              <a:t>Pulmon</a:t>
            </a:r>
            <a:r>
              <a:rPr lang="tr-TR" dirty="0" smtClean="0"/>
              <a:t>er tutulum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dirty="0" err="1" smtClean="0"/>
              <a:t>Pulmoner</a:t>
            </a:r>
            <a:r>
              <a:rPr lang="tr-TR" b="1" dirty="0" smtClean="0"/>
              <a:t> hipertansiyon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Nadir (&lt;%1) fakat çok şiddetli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Multipl</a:t>
            </a:r>
            <a:r>
              <a:rPr lang="tr-TR" sz="1600" dirty="0" smtClean="0"/>
              <a:t> </a:t>
            </a:r>
            <a:r>
              <a:rPr lang="tr-TR" sz="1600" dirty="0" err="1" smtClean="0"/>
              <a:t>mikroembolilerle</a:t>
            </a:r>
            <a:r>
              <a:rPr lang="tr-TR" sz="1600" dirty="0" smtClean="0"/>
              <a:t> oluşur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Semptomlar: </a:t>
            </a:r>
            <a:r>
              <a:rPr lang="tr-TR" sz="1600" dirty="0" smtClean="0"/>
              <a:t>egzersizde </a:t>
            </a:r>
            <a:r>
              <a:rPr lang="tr-TR" sz="1600" dirty="0" err="1" smtClean="0"/>
              <a:t>dispne</a:t>
            </a:r>
            <a:r>
              <a:rPr lang="tr-TR" sz="1600" dirty="0" smtClean="0"/>
              <a:t> ve </a:t>
            </a:r>
            <a:r>
              <a:rPr lang="tr-TR" sz="1600" dirty="0" err="1" smtClean="0"/>
              <a:t>senkop</a:t>
            </a:r>
            <a:r>
              <a:rPr lang="tr-TR" sz="1600" dirty="0" smtClean="0"/>
              <a:t>, letarji, göğüs ağrısı, öksürük, </a:t>
            </a:r>
            <a:r>
              <a:rPr lang="tr-TR" sz="1600" dirty="0" err="1" smtClean="0"/>
              <a:t>hemoptizi</a:t>
            </a:r>
            <a:r>
              <a:rPr lang="tr-TR" sz="1600" dirty="0" smtClean="0"/>
              <a:t>, </a:t>
            </a:r>
            <a:r>
              <a:rPr lang="tr-TR" sz="1600" dirty="0" err="1" smtClean="0"/>
              <a:t>dilate</a:t>
            </a:r>
            <a:r>
              <a:rPr lang="tr-TR" sz="1600" dirty="0" smtClean="0"/>
              <a:t> ana </a:t>
            </a:r>
            <a:r>
              <a:rPr lang="tr-TR" sz="1600" dirty="0" err="1" smtClean="0"/>
              <a:t>pulmoner</a:t>
            </a:r>
            <a:r>
              <a:rPr lang="tr-TR" sz="1600" dirty="0" smtClean="0"/>
              <a:t> arterin sol </a:t>
            </a:r>
            <a:r>
              <a:rPr lang="tr-TR" sz="1600" dirty="0" err="1" smtClean="0"/>
              <a:t>laringeal</a:t>
            </a:r>
            <a:r>
              <a:rPr lang="tr-TR" sz="1600" dirty="0" smtClean="0"/>
              <a:t> sinire basısı ile </a:t>
            </a:r>
            <a:r>
              <a:rPr lang="tr-TR" sz="1600" dirty="0" err="1" smtClean="0"/>
              <a:t>hoarseness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b="1" dirty="0" smtClean="0"/>
              <a:t>FM: </a:t>
            </a:r>
            <a:r>
              <a:rPr lang="tr-TR" sz="1600" dirty="0" smtClean="0"/>
              <a:t>2. kalp sesinin </a:t>
            </a:r>
            <a:r>
              <a:rPr lang="tr-TR" sz="1600" dirty="0" err="1" smtClean="0"/>
              <a:t>pulmonik</a:t>
            </a:r>
            <a:r>
              <a:rPr lang="tr-TR" sz="1600" dirty="0" smtClean="0"/>
              <a:t> </a:t>
            </a:r>
            <a:r>
              <a:rPr lang="tr-TR" sz="1600" dirty="0" err="1" smtClean="0"/>
              <a:t>komponentinin</a:t>
            </a:r>
            <a:r>
              <a:rPr lang="tr-TR" sz="1600" dirty="0" smtClean="0"/>
              <a:t> artmış yoğunluğu, </a:t>
            </a:r>
            <a:r>
              <a:rPr lang="tr-TR" sz="1600" dirty="0" err="1" smtClean="0"/>
              <a:t>sistolik</a:t>
            </a:r>
            <a:r>
              <a:rPr lang="tr-TR" sz="1600" dirty="0" smtClean="0"/>
              <a:t> </a:t>
            </a:r>
            <a:r>
              <a:rPr lang="tr-TR" sz="1600" dirty="0" err="1" smtClean="0"/>
              <a:t>ejeksiyon</a:t>
            </a:r>
            <a:r>
              <a:rPr lang="tr-TR" sz="1600" dirty="0" smtClean="0"/>
              <a:t> üfürümü, </a:t>
            </a:r>
            <a:r>
              <a:rPr lang="tr-TR" sz="1600" dirty="0" err="1" smtClean="0"/>
              <a:t>diastolik</a:t>
            </a:r>
            <a:r>
              <a:rPr lang="tr-TR" sz="1600" dirty="0" smtClean="0"/>
              <a:t> </a:t>
            </a:r>
            <a:r>
              <a:rPr lang="tr-TR" sz="1600" dirty="0" err="1" smtClean="0"/>
              <a:t>pulmonik</a:t>
            </a:r>
            <a:r>
              <a:rPr lang="tr-TR" sz="1600" dirty="0" smtClean="0"/>
              <a:t> </a:t>
            </a:r>
            <a:r>
              <a:rPr lang="tr-TR" sz="1600" dirty="0" err="1" smtClean="0"/>
              <a:t>regürjitasyon</a:t>
            </a:r>
            <a:r>
              <a:rPr lang="tr-TR" sz="1600" dirty="0" smtClean="0"/>
              <a:t> üfürümü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Tanı: </a:t>
            </a:r>
            <a:r>
              <a:rPr lang="tr-TR" sz="1600" dirty="0" err="1" smtClean="0"/>
              <a:t>EKO’da</a:t>
            </a:r>
            <a:r>
              <a:rPr lang="tr-TR" sz="1600" dirty="0" smtClean="0"/>
              <a:t> </a:t>
            </a:r>
            <a:r>
              <a:rPr lang="tr-TR" sz="1600" dirty="0" err="1" smtClean="0"/>
              <a:t>pulmoner</a:t>
            </a:r>
            <a:r>
              <a:rPr lang="tr-TR" sz="1600" dirty="0" smtClean="0"/>
              <a:t> </a:t>
            </a:r>
            <a:r>
              <a:rPr lang="tr-TR" sz="1600" dirty="0" err="1" smtClean="0"/>
              <a:t>arteriyel</a:t>
            </a:r>
            <a:r>
              <a:rPr lang="tr-TR" sz="1600" dirty="0" smtClean="0"/>
              <a:t> </a:t>
            </a:r>
            <a:r>
              <a:rPr lang="tr-TR" sz="1600" dirty="0" err="1" smtClean="0"/>
              <a:t>sistolik</a:t>
            </a:r>
            <a:r>
              <a:rPr lang="tr-TR" sz="1600" dirty="0" smtClean="0"/>
              <a:t> basınçta artma ve 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r-TR" b="1" dirty="0" err="1" smtClean="0"/>
              <a:t>Etiyopatogenez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472518" cy="568815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1400" dirty="0" smtClean="0"/>
              <a:t>Genetik</a:t>
            </a:r>
          </a:p>
          <a:p>
            <a:pPr lvl="1">
              <a:lnSpc>
                <a:spcPct val="170000"/>
              </a:lnSpc>
            </a:pPr>
            <a:r>
              <a:rPr lang="tr-TR" sz="1200" dirty="0" err="1" smtClean="0"/>
              <a:t>SLE’li</a:t>
            </a:r>
            <a:r>
              <a:rPr lang="tr-TR" sz="1200" dirty="0" smtClean="0"/>
              <a:t> hastaların 1. derece akrabalarında 20 kat artmış risk</a:t>
            </a:r>
          </a:p>
          <a:p>
            <a:pPr lvl="1">
              <a:lnSpc>
                <a:spcPct val="170000"/>
              </a:lnSpc>
            </a:pPr>
            <a:r>
              <a:rPr lang="tr-TR" sz="1200" dirty="0" smtClean="0"/>
              <a:t>MHC </a:t>
            </a:r>
            <a:r>
              <a:rPr lang="tr-TR" sz="1200" dirty="0" err="1" smtClean="0"/>
              <a:t>Class</a:t>
            </a:r>
            <a:r>
              <a:rPr lang="tr-TR" sz="1200" dirty="0" smtClean="0"/>
              <a:t> 2- HLA-DR2, DR3</a:t>
            </a:r>
          </a:p>
          <a:p>
            <a:pPr lvl="1">
              <a:lnSpc>
                <a:spcPct val="170000"/>
              </a:lnSpc>
            </a:pPr>
            <a:r>
              <a:rPr lang="tr-TR" sz="1200" dirty="0" err="1" smtClean="0"/>
              <a:t>Monogenik</a:t>
            </a:r>
            <a:r>
              <a:rPr lang="tr-TR" sz="1200" dirty="0" smtClean="0"/>
              <a:t> </a:t>
            </a:r>
            <a:r>
              <a:rPr lang="tr-TR" sz="1200" dirty="0" err="1" smtClean="0"/>
              <a:t>defektler</a:t>
            </a:r>
            <a:r>
              <a:rPr lang="tr-TR" sz="1200" dirty="0" smtClean="0"/>
              <a:t>: </a:t>
            </a:r>
          </a:p>
          <a:p>
            <a:pPr lvl="2">
              <a:lnSpc>
                <a:spcPct val="170000"/>
              </a:lnSpc>
            </a:pPr>
            <a:r>
              <a:rPr lang="tr-TR" sz="1100" dirty="0" smtClean="0"/>
              <a:t>K</a:t>
            </a:r>
            <a:r>
              <a:rPr lang="en-US" sz="1100" dirty="0" err="1" smtClean="0"/>
              <a:t>omplem</a:t>
            </a:r>
            <a:r>
              <a:rPr lang="tr-TR" sz="1100" dirty="0" smtClean="0"/>
              <a:t>an eksiklikleri- C1q, C2, C4 eksiklikleri</a:t>
            </a:r>
          </a:p>
          <a:p>
            <a:pPr lvl="2">
              <a:lnSpc>
                <a:spcPct val="170000"/>
              </a:lnSpc>
            </a:pPr>
            <a:r>
              <a:rPr lang="tr-TR" sz="1100" dirty="0" smtClean="0"/>
              <a:t>İ</a:t>
            </a:r>
            <a:r>
              <a:rPr lang="en-US" sz="1100" dirty="0" err="1" smtClean="0"/>
              <a:t>nterferon</a:t>
            </a:r>
            <a:r>
              <a:rPr lang="en-US" sz="1100" dirty="0" smtClean="0"/>
              <a:t>-α </a:t>
            </a:r>
            <a:r>
              <a:rPr lang="tr-TR" sz="1100" dirty="0" smtClean="0"/>
              <a:t>aşırı üretimi</a:t>
            </a:r>
          </a:p>
          <a:p>
            <a:pPr lvl="2">
              <a:lnSpc>
                <a:spcPct val="170000"/>
              </a:lnSpc>
            </a:pPr>
            <a:r>
              <a:rPr lang="tr-TR" sz="1100" dirty="0" err="1" smtClean="0"/>
              <a:t>A</a:t>
            </a:r>
            <a:r>
              <a:rPr lang="en-US" sz="1100" dirty="0" smtClean="0"/>
              <a:t>pop</a:t>
            </a:r>
            <a:r>
              <a:rPr lang="tr-TR" sz="1100" dirty="0" smtClean="0"/>
              <a:t>i</a:t>
            </a:r>
            <a:r>
              <a:rPr lang="en-US" sz="1100" dirty="0" smtClean="0"/>
              <a:t>to</a:t>
            </a:r>
            <a:r>
              <a:rPr lang="tr-TR" sz="1100" dirty="0" smtClean="0"/>
              <a:t>z</a:t>
            </a:r>
            <a:r>
              <a:rPr lang="en-US" sz="1100" dirty="0" smtClean="0"/>
              <a:t>is </a:t>
            </a:r>
            <a:r>
              <a:rPr lang="en-US" sz="1100" dirty="0" err="1" smtClean="0"/>
              <a:t>defe</a:t>
            </a:r>
            <a:r>
              <a:rPr lang="tr-TR" sz="1100" dirty="0" err="1" smtClean="0"/>
              <a:t>ktleri</a:t>
            </a:r>
            <a:endParaRPr lang="tr-TR" sz="1100" dirty="0" smtClean="0"/>
          </a:p>
          <a:p>
            <a:pPr>
              <a:lnSpc>
                <a:spcPct val="170000"/>
              </a:lnSpc>
            </a:pPr>
            <a:r>
              <a:rPr lang="tr-TR" sz="1400" dirty="0" smtClean="0"/>
              <a:t>Çevresel faktörler</a:t>
            </a:r>
          </a:p>
          <a:p>
            <a:pPr lvl="1">
              <a:lnSpc>
                <a:spcPct val="170000"/>
              </a:lnSpc>
              <a:buNone/>
            </a:pPr>
            <a:r>
              <a:rPr lang="tr-TR" sz="1100" dirty="0" smtClean="0"/>
              <a:t>• Cinsiyet			• İlaçlar			• Coğrafya		 	</a:t>
            </a:r>
          </a:p>
          <a:p>
            <a:pPr lvl="1">
              <a:lnSpc>
                <a:spcPct val="170000"/>
              </a:lnSpc>
              <a:buNone/>
            </a:pPr>
            <a:r>
              <a:rPr lang="tr-TR" sz="1100" dirty="0" smtClean="0"/>
              <a:t>• Hormonlar		• </a:t>
            </a:r>
            <a:r>
              <a:rPr lang="tr-TR" sz="1100" dirty="0" err="1" smtClean="0"/>
              <a:t>Viral</a:t>
            </a:r>
            <a:r>
              <a:rPr lang="tr-TR" sz="1100" dirty="0" smtClean="0"/>
              <a:t> </a:t>
            </a:r>
            <a:r>
              <a:rPr lang="tr-TR" sz="1100" dirty="0" err="1" smtClean="0"/>
              <a:t>infeksiyonlar</a:t>
            </a:r>
            <a:r>
              <a:rPr lang="tr-TR" sz="1100" dirty="0" smtClean="0"/>
              <a:t> (EBV, CMV) 		</a:t>
            </a:r>
          </a:p>
          <a:p>
            <a:pPr lvl="1">
              <a:lnSpc>
                <a:spcPct val="170000"/>
              </a:lnSpc>
              <a:buNone/>
            </a:pPr>
            <a:r>
              <a:rPr lang="tr-TR" sz="1100" dirty="0" smtClean="0"/>
              <a:t>• UV-B	 		• Beslenme</a:t>
            </a:r>
          </a:p>
          <a:p>
            <a:pPr>
              <a:lnSpc>
                <a:spcPct val="170000"/>
              </a:lnSpc>
            </a:pPr>
            <a:r>
              <a:rPr lang="tr-TR" sz="1400" dirty="0" smtClean="0"/>
              <a:t>İmmünolojik faktörler</a:t>
            </a:r>
          </a:p>
          <a:p>
            <a:pPr lvl="1">
              <a:lnSpc>
                <a:spcPct val="170000"/>
              </a:lnSpc>
            </a:pPr>
            <a:r>
              <a:rPr lang="tr-TR" sz="1200" dirty="0" smtClean="0"/>
              <a:t>Doğal ve </a:t>
            </a:r>
            <a:r>
              <a:rPr lang="en-US" sz="1200" dirty="0" err="1" smtClean="0"/>
              <a:t>adapti</a:t>
            </a:r>
            <a:r>
              <a:rPr lang="tr-TR" sz="1200" dirty="0" smtClean="0"/>
              <a:t>f </a:t>
            </a:r>
            <a:r>
              <a:rPr lang="en-US" sz="1200" dirty="0" err="1" smtClean="0"/>
              <a:t>imm</a:t>
            </a:r>
            <a:r>
              <a:rPr lang="tr-TR" sz="1200" dirty="0" smtClean="0"/>
              <a:t>ün sistemin </a:t>
            </a:r>
            <a:r>
              <a:rPr lang="tr-TR" sz="1200" dirty="0" err="1" smtClean="0"/>
              <a:t>disregülasyonu</a:t>
            </a:r>
            <a:r>
              <a:rPr lang="tr-TR" sz="1200" dirty="0" smtClean="0"/>
              <a:t> ile giden k</a:t>
            </a:r>
            <a:r>
              <a:rPr lang="en-US" sz="1200" dirty="0" err="1" smtClean="0"/>
              <a:t>omple</a:t>
            </a:r>
            <a:r>
              <a:rPr lang="tr-TR" sz="1200" dirty="0" err="1" smtClean="0"/>
              <a:t>ks</a:t>
            </a:r>
            <a:r>
              <a:rPr lang="tr-TR" sz="1200" dirty="0" smtClean="0"/>
              <a:t> bir hastalık</a:t>
            </a:r>
            <a:endParaRPr lang="tr-TR" sz="1100" dirty="0" smtClean="0"/>
          </a:p>
          <a:p>
            <a:pPr lvl="2">
              <a:lnSpc>
                <a:spcPct val="170000"/>
              </a:lnSpc>
            </a:pPr>
            <a:r>
              <a:rPr lang="tr-TR" sz="1200" dirty="0" err="1" smtClean="0"/>
              <a:t>Otoimmün</a:t>
            </a:r>
            <a:r>
              <a:rPr lang="tr-TR" sz="1200" dirty="0" smtClean="0"/>
              <a:t> hastalık- T, B ve antijen </a:t>
            </a:r>
            <a:r>
              <a:rPr lang="tr-TR" sz="1200" dirty="0" err="1" smtClean="0"/>
              <a:t>prezente</a:t>
            </a:r>
            <a:r>
              <a:rPr lang="tr-TR" sz="1200" dirty="0" smtClean="0"/>
              <a:t> eden hücrelerde anormallikler- </a:t>
            </a:r>
            <a:r>
              <a:rPr lang="tr-TR" sz="1200" dirty="0" err="1" smtClean="0"/>
              <a:t>Otoantikor</a:t>
            </a:r>
            <a:r>
              <a:rPr lang="tr-TR" sz="1200" dirty="0" smtClean="0"/>
              <a:t> ve </a:t>
            </a:r>
            <a:r>
              <a:rPr lang="tr-TR" sz="1200" dirty="0" err="1" smtClean="0"/>
              <a:t>immün</a:t>
            </a:r>
            <a:r>
              <a:rPr lang="tr-TR" sz="1200" dirty="0" smtClean="0"/>
              <a:t> kompleks oluşumu</a:t>
            </a:r>
          </a:p>
          <a:p>
            <a:pPr lvl="2">
              <a:lnSpc>
                <a:spcPct val="170000"/>
              </a:lnSpc>
            </a:pPr>
            <a:r>
              <a:rPr lang="tr-TR" sz="1200" dirty="0" smtClean="0"/>
              <a:t>Kronik </a:t>
            </a:r>
            <a:r>
              <a:rPr lang="tr-TR" sz="1200" dirty="0" err="1" smtClean="0"/>
              <a:t>inflamatuar</a:t>
            </a:r>
            <a:r>
              <a:rPr lang="tr-TR" sz="1200" dirty="0" smtClean="0"/>
              <a:t> hastalık</a:t>
            </a:r>
          </a:p>
          <a:p>
            <a:pPr lvl="3">
              <a:lnSpc>
                <a:spcPct val="170000"/>
              </a:lnSpc>
            </a:pPr>
            <a:r>
              <a:rPr lang="tr-TR" sz="1200" dirty="0" err="1" smtClean="0"/>
              <a:t>Nötrofil</a:t>
            </a:r>
            <a:r>
              <a:rPr lang="tr-TR" sz="1200" dirty="0" smtClean="0"/>
              <a:t>, </a:t>
            </a:r>
            <a:r>
              <a:rPr lang="tr-TR" sz="1200" dirty="0" err="1" smtClean="0"/>
              <a:t>monosit</a:t>
            </a:r>
            <a:r>
              <a:rPr lang="tr-TR" sz="1200" dirty="0" smtClean="0"/>
              <a:t> fonksiyon ve sinyalizasyon bozuklukları</a:t>
            </a:r>
          </a:p>
          <a:p>
            <a:pPr lvl="3">
              <a:lnSpc>
                <a:spcPct val="170000"/>
              </a:lnSpc>
            </a:pPr>
            <a:r>
              <a:rPr lang="tr-TR" sz="1200" dirty="0" err="1" smtClean="0"/>
              <a:t>Kompleman</a:t>
            </a:r>
            <a:r>
              <a:rPr lang="tr-TR" sz="1200" dirty="0" smtClean="0"/>
              <a:t> sisteminde aşırı aktivasyon</a:t>
            </a:r>
          </a:p>
          <a:p>
            <a:pPr>
              <a:lnSpc>
                <a:spcPct val="170000"/>
              </a:lnSpc>
              <a:buNone/>
            </a:pPr>
            <a:endParaRPr lang="tr-TR" sz="1500" dirty="0" smtClean="0"/>
          </a:p>
          <a:p>
            <a:pPr lvl="1">
              <a:lnSpc>
                <a:spcPct val="170000"/>
              </a:lnSpc>
              <a:buNone/>
            </a:pPr>
            <a:endParaRPr lang="tr-T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err="1" smtClean="0"/>
              <a:t>Pulmon</a:t>
            </a:r>
            <a:r>
              <a:rPr lang="tr-TR" dirty="0" smtClean="0"/>
              <a:t>er tutulum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43890" cy="55452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tr-TR" sz="2600" b="1" dirty="0" err="1" smtClean="0"/>
              <a:t>Pulmoner</a:t>
            </a:r>
            <a:r>
              <a:rPr lang="tr-TR" sz="2600" b="1" dirty="0" smtClean="0"/>
              <a:t> enfeksiyon (</a:t>
            </a:r>
            <a:r>
              <a:rPr lang="tr-TR" sz="2600" b="1" dirty="0" err="1" smtClean="0"/>
              <a:t>Pnömoni</a:t>
            </a:r>
            <a:r>
              <a:rPr lang="tr-TR" sz="2600" b="1" dirty="0" smtClean="0"/>
              <a:t>)</a:t>
            </a:r>
            <a:endParaRPr lang="tr-TR" sz="26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Artmış risk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/>
              <a:t>İmmünsupresif</a:t>
            </a:r>
            <a:r>
              <a:rPr lang="tr-TR" sz="2000" dirty="0" smtClean="0"/>
              <a:t> tedavi, altta yatan </a:t>
            </a:r>
            <a:r>
              <a:rPr lang="tr-TR" sz="2000" dirty="0" err="1" smtClean="0"/>
              <a:t>parankimal</a:t>
            </a:r>
            <a:r>
              <a:rPr lang="tr-TR" sz="2000" dirty="0" smtClean="0"/>
              <a:t> hastalık ve solunum kaslarında zayıflık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Neden: fırsatçı ajanlar</a:t>
            </a:r>
          </a:p>
          <a:p>
            <a:pPr>
              <a:lnSpc>
                <a:spcPct val="150000"/>
              </a:lnSpc>
              <a:buNone/>
            </a:pPr>
            <a:endParaRPr lang="tr-TR" sz="26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2600" b="1" dirty="0" smtClean="0"/>
              <a:t>Akut </a:t>
            </a:r>
            <a:r>
              <a:rPr lang="tr-TR" sz="2600" b="1" dirty="0" err="1" smtClean="0"/>
              <a:t>Pnömonitis</a:t>
            </a:r>
            <a:endParaRPr lang="tr-TR" sz="2600" b="1" dirty="0" smtClean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Nadir; </a:t>
            </a:r>
            <a:r>
              <a:rPr lang="tr-TR" sz="2000" dirty="0" err="1" smtClean="0"/>
              <a:t>pulmoner</a:t>
            </a:r>
            <a:r>
              <a:rPr lang="tr-TR" sz="2000" dirty="0" smtClean="0"/>
              <a:t> tutulumu olan </a:t>
            </a:r>
            <a:r>
              <a:rPr lang="tr-TR" sz="2000" dirty="0" err="1" smtClean="0"/>
              <a:t>SLE’li</a:t>
            </a:r>
            <a:r>
              <a:rPr lang="tr-TR" sz="2000" dirty="0" smtClean="0"/>
              <a:t> hastalarının %10-15’inde görülür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Ateş, </a:t>
            </a:r>
            <a:r>
              <a:rPr lang="tr-TR" sz="2000" dirty="0" err="1" smtClean="0"/>
              <a:t>respiratuar</a:t>
            </a:r>
            <a:r>
              <a:rPr lang="tr-TR" sz="2000" dirty="0" smtClean="0"/>
              <a:t> bulgular, nadiren </a:t>
            </a:r>
            <a:r>
              <a:rPr lang="tr-TR" sz="2000" dirty="0" err="1" smtClean="0"/>
              <a:t>hemoptizi</a:t>
            </a:r>
            <a:r>
              <a:rPr lang="tr-TR" sz="2000" dirty="0" smtClean="0"/>
              <a:t>, göğüs ağrısı, </a:t>
            </a:r>
            <a:r>
              <a:rPr lang="tr-TR" sz="2000" dirty="0" err="1" smtClean="0"/>
              <a:t>bilateral</a:t>
            </a:r>
            <a:r>
              <a:rPr lang="tr-TR" sz="2000" dirty="0" smtClean="0"/>
              <a:t> bazallerde yaygın </a:t>
            </a:r>
            <a:r>
              <a:rPr lang="tr-TR" sz="2000" dirty="0" err="1" smtClean="0"/>
              <a:t>krepitasyonlar</a:t>
            </a:r>
            <a:endParaRPr lang="tr-TR" sz="2000" dirty="0" smtClean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X-Ray: özellikle bazallerde </a:t>
            </a:r>
            <a:r>
              <a:rPr lang="tr-TR" sz="2000" dirty="0" err="1" smtClean="0"/>
              <a:t>diffüz</a:t>
            </a:r>
            <a:r>
              <a:rPr lang="tr-TR" sz="2000" dirty="0" smtClean="0"/>
              <a:t> </a:t>
            </a:r>
            <a:r>
              <a:rPr lang="tr-TR" sz="2000" dirty="0" err="1" smtClean="0"/>
              <a:t>asiner</a:t>
            </a:r>
            <a:r>
              <a:rPr lang="tr-TR" sz="2000" dirty="0" smtClean="0"/>
              <a:t> </a:t>
            </a:r>
            <a:r>
              <a:rPr lang="tr-TR" sz="2000" dirty="0" err="1" smtClean="0"/>
              <a:t>infiltratlar</a:t>
            </a:r>
            <a:endParaRPr lang="tr-TR" sz="2000" dirty="0" smtClean="0"/>
          </a:p>
          <a:p>
            <a:pPr>
              <a:lnSpc>
                <a:spcPct val="150000"/>
              </a:lnSpc>
              <a:buNone/>
            </a:pPr>
            <a:endParaRPr lang="tr-TR" sz="29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2600" b="1" dirty="0" smtClean="0"/>
              <a:t>Ayırıcı tanı</a:t>
            </a:r>
            <a:endParaRPr lang="tr-TR" sz="2600" dirty="0" smtClean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Akut </a:t>
            </a:r>
            <a:r>
              <a:rPr lang="tr-TR" sz="2000" dirty="0" err="1" smtClean="0"/>
              <a:t>pnömonitisde</a:t>
            </a:r>
            <a:r>
              <a:rPr lang="tr-TR" sz="2000" dirty="0" smtClean="0"/>
              <a:t> </a:t>
            </a:r>
            <a:r>
              <a:rPr lang="tr-TR" sz="2000" dirty="0" err="1" smtClean="0"/>
              <a:t>bilateral</a:t>
            </a:r>
            <a:r>
              <a:rPr lang="tr-TR" sz="2000" dirty="0" smtClean="0"/>
              <a:t> ve daha </a:t>
            </a:r>
            <a:r>
              <a:rPr lang="tr-TR" sz="2000" dirty="0" err="1" smtClean="0"/>
              <a:t>diffüz</a:t>
            </a:r>
            <a:r>
              <a:rPr lang="tr-TR" sz="2000" dirty="0" smtClean="0"/>
              <a:t> tutulum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/>
              <a:t>Pnömonide</a:t>
            </a:r>
            <a:r>
              <a:rPr lang="tr-TR" sz="2000" dirty="0" smtClean="0"/>
              <a:t> ateş daha yüksek, </a:t>
            </a:r>
            <a:r>
              <a:rPr lang="tr-TR" sz="2000" dirty="0" err="1" smtClean="0"/>
              <a:t>nötrofili</a:t>
            </a:r>
            <a:r>
              <a:rPr lang="tr-TR" sz="2000" dirty="0" smtClean="0"/>
              <a:t> daha belirgin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Ayırıcı tanıda </a:t>
            </a:r>
            <a:r>
              <a:rPr lang="tr-TR" sz="2000" dirty="0" err="1" smtClean="0"/>
              <a:t>bronkoskopi</a:t>
            </a:r>
            <a:r>
              <a:rPr lang="tr-TR" sz="2000" dirty="0" smtClean="0"/>
              <a:t>, BAL ve HRCT önemli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Kombine tedavi*</a:t>
            </a:r>
            <a:endParaRPr lang="tr-TR" sz="1600" dirty="0" smtClean="0"/>
          </a:p>
          <a:p>
            <a:pPr lvl="1"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</a:t>
            </a:r>
            <a:r>
              <a:rPr lang="en-US" sz="3200" dirty="0" err="1" smtClean="0"/>
              <a:t>ardi</a:t>
            </a:r>
            <a:r>
              <a:rPr lang="tr-TR" sz="3200" dirty="0" smtClean="0"/>
              <a:t>y</a:t>
            </a:r>
            <a:r>
              <a:rPr lang="en-US" sz="3200" dirty="0" smtClean="0"/>
              <a:t>a</a:t>
            </a:r>
            <a:r>
              <a:rPr lang="tr-TR" sz="3200" dirty="0" smtClean="0"/>
              <a:t>k tutulum</a:t>
            </a:r>
            <a:r>
              <a:rPr lang="en-US" sz="3200" dirty="0" smtClean="0"/>
              <a:t> 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972452" cy="540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err="1" smtClean="0"/>
              <a:t>Prevalans</a:t>
            </a:r>
            <a:r>
              <a:rPr lang="tr-TR" sz="1600" dirty="0" smtClean="0"/>
              <a:t> % 32-42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pSLE</a:t>
            </a:r>
            <a:r>
              <a:rPr lang="tr-TR" sz="1600" dirty="0" smtClean="0"/>
              <a:t> de </a:t>
            </a:r>
            <a:r>
              <a:rPr lang="tr-TR" sz="1600" dirty="0" err="1" smtClean="0"/>
              <a:t>kardiak</a:t>
            </a:r>
            <a:r>
              <a:rPr lang="tr-TR" sz="1600" dirty="0" smtClean="0"/>
              <a:t> tutulum genellikle sessiz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P</a:t>
            </a:r>
            <a:r>
              <a:rPr lang="en-US" sz="1600" dirty="0" err="1" smtClean="0"/>
              <a:t>eri</a:t>
            </a:r>
            <a:r>
              <a:rPr lang="tr-TR" sz="1600" dirty="0" smtClean="0"/>
              <a:t>k</a:t>
            </a:r>
            <a:r>
              <a:rPr lang="en-US" sz="1600" dirty="0" err="1" smtClean="0"/>
              <a:t>ard</a:t>
            </a:r>
            <a:r>
              <a:rPr lang="tr-TR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myo</a:t>
            </a:r>
            <a:r>
              <a:rPr lang="tr-TR" sz="1600" dirty="0" smtClean="0"/>
              <a:t>k</a:t>
            </a:r>
            <a:r>
              <a:rPr lang="en-US" sz="1600" dirty="0" err="1" smtClean="0"/>
              <a:t>ar</a:t>
            </a:r>
            <a:r>
              <a:rPr lang="tr-TR" sz="1600" dirty="0" smtClean="0"/>
              <a:t>d, </a:t>
            </a:r>
            <a:r>
              <a:rPr lang="tr-TR" sz="1600" dirty="0" err="1" smtClean="0"/>
              <a:t>endokard</a:t>
            </a:r>
            <a:r>
              <a:rPr lang="tr-TR" sz="1600" dirty="0" smtClean="0"/>
              <a:t> (kapaklar, iletim sistemi) ve k</a:t>
            </a:r>
            <a:r>
              <a:rPr lang="en-US" sz="1600" dirty="0" err="1" smtClean="0"/>
              <a:t>oron</a:t>
            </a:r>
            <a:r>
              <a:rPr lang="tr-TR" sz="1600" dirty="0" smtClean="0"/>
              <a:t>er arterler tutulabilir.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ardia</a:t>
            </a:r>
            <a:r>
              <a:rPr lang="tr-TR" dirty="0" smtClean="0"/>
              <a:t>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40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800" b="1" dirty="0" err="1" smtClean="0"/>
              <a:t>Perikardit</a:t>
            </a:r>
            <a:r>
              <a:rPr lang="tr-TR" sz="1800" b="1" dirty="0" smtClean="0"/>
              <a:t> (% 5-38)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Hastalığın ilk 6 ayında daha sık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 Düşük dereceli ateş, akut şiddetli </a:t>
            </a:r>
            <a:r>
              <a:rPr lang="tr-TR" sz="1600" dirty="0" err="1" smtClean="0"/>
              <a:t>anterior</a:t>
            </a:r>
            <a:r>
              <a:rPr lang="tr-TR" sz="1600" dirty="0" smtClean="0"/>
              <a:t> göğüs ağrısı (</a:t>
            </a:r>
            <a:r>
              <a:rPr lang="tr-TR" sz="1600" dirty="0" err="1" smtClean="0"/>
              <a:t>inspirasyonla</a:t>
            </a:r>
            <a:r>
              <a:rPr lang="tr-TR" sz="1600" dirty="0" smtClean="0"/>
              <a:t> artan, öne eğilmekle azalan </a:t>
            </a:r>
            <a:r>
              <a:rPr lang="tr-TR" sz="1600" dirty="0" err="1" smtClean="0"/>
              <a:t>pozisyonel</a:t>
            </a:r>
            <a:r>
              <a:rPr lang="tr-TR" sz="1600" dirty="0" smtClean="0"/>
              <a:t> ağrı), taşikardi, nadiren </a:t>
            </a:r>
            <a:r>
              <a:rPr lang="tr-TR" sz="1600" dirty="0" err="1" smtClean="0"/>
              <a:t>perikardial</a:t>
            </a:r>
            <a:r>
              <a:rPr lang="tr-TR" sz="1600" dirty="0" smtClean="0"/>
              <a:t> sürtünme sesi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Tanı: </a:t>
            </a:r>
            <a:r>
              <a:rPr lang="tr-TR" sz="1600" dirty="0" err="1" smtClean="0"/>
              <a:t>Telede</a:t>
            </a:r>
            <a:r>
              <a:rPr lang="tr-TR" sz="1600" dirty="0" smtClean="0"/>
              <a:t> </a:t>
            </a:r>
            <a:r>
              <a:rPr lang="tr-TR" sz="1600" dirty="0" err="1" smtClean="0"/>
              <a:t>kardiomegali</a:t>
            </a:r>
            <a:r>
              <a:rPr lang="tr-TR" sz="1600" dirty="0" smtClean="0"/>
              <a:t>, EKG de ST-T değişiklikleri, EKO</a:t>
            </a:r>
          </a:p>
          <a:p>
            <a:pPr>
              <a:lnSpc>
                <a:spcPct val="150000"/>
              </a:lnSpc>
              <a:buNone/>
            </a:pPr>
            <a:endParaRPr lang="tr-TR" sz="18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1800" b="1" dirty="0" err="1" smtClean="0"/>
              <a:t>Kardiak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tamponad</a:t>
            </a:r>
            <a:r>
              <a:rPr lang="tr-TR" sz="1800" b="1" dirty="0" smtClean="0"/>
              <a:t> (% 2.5-6)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Kalp seslerinin derinden gelmesi, </a:t>
            </a:r>
            <a:r>
              <a:rPr lang="tr-TR" sz="1600" dirty="0" err="1" smtClean="0"/>
              <a:t>pulsus</a:t>
            </a:r>
            <a:r>
              <a:rPr lang="tr-TR" sz="1600" dirty="0" smtClean="0"/>
              <a:t> </a:t>
            </a:r>
            <a:r>
              <a:rPr lang="tr-TR" sz="1600" dirty="0" err="1" smtClean="0"/>
              <a:t>paradoksus</a:t>
            </a:r>
            <a:r>
              <a:rPr lang="tr-TR" sz="1600" dirty="0" smtClean="0"/>
              <a:t>, </a:t>
            </a:r>
            <a:r>
              <a:rPr lang="tr-TR" sz="1600" dirty="0" err="1" smtClean="0"/>
              <a:t>juguler</a:t>
            </a:r>
            <a:r>
              <a:rPr lang="tr-TR" sz="1600" dirty="0" smtClean="0"/>
              <a:t> </a:t>
            </a:r>
            <a:r>
              <a:rPr lang="tr-TR" sz="1600" dirty="0" err="1" smtClean="0"/>
              <a:t>venöz</a:t>
            </a:r>
            <a:r>
              <a:rPr lang="tr-TR" sz="1600" dirty="0" smtClean="0"/>
              <a:t> </a:t>
            </a:r>
            <a:r>
              <a:rPr lang="tr-TR" sz="1600" dirty="0" err="1" smtClean="0"/>
              <a:t>distansiyon</a:t>
            </a:r>
            <a:r>
              <a:rPr lang="tr-TR" sz="1600" dirty="0" smtClean="0"/>
              <a:t>, kalp </a:t>
            </a:r>
            <a:r>
              <a:rPr lang="tr-TR" sz="1600" dirty="0" err="1" smtClean="0"/>
              <a:t>yetmezlği</a:t>
            </a:r>
            <a:r>
              <a:rPr lang="tr-TR" sz="1600" dirty="0" smtClean="0"/>
              <a:t> bulguları, </a:t>
            </a:r>
            <a:r>
              <a:rPr lang="tr-TR" sz="1600" dirty="0" err="1" smtClean="0"/>
              <a:t>hepatomegali</a:t>
            </a:r>
            <a:endParaRPr lang="tr-TR" sz="1500" dirty="0" smtClean="0"/>
          </a:p>
          <a:p>
            <a:pPr lvl="1"/>
            <a:endParaRPr lang="tr-TR" sz="1500" b="1" dirty="0" smtClean="0"/>
          </a:p>
          <a:p>
            <a:pPr lvl="1"/>
            <a:endParaRPr lang="tr-TR" sz="1500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ardia</a:t>
            </a:r>
            <a:r>
              <a:rPr lang="tr-TR" dirty="0" smtClean="0"/>
              <a:t>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72452" cy="5473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err="1" smtClean="0"/>
              <a:t>Myokardial</a:t>
            </a:r>
            <a:r>
              <a:rPr lang="tr-TR" sz="1800" b="1" dirty="0" smtClean="0"/>
              <a:t> Tutulum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Subklinik</a:t>
            </a:r>
            <a:r>
              <a:rPr lang="tr-TR" sz="1600" dirty="0" smtClean="0"/>
              <a:t> </a:t>
            </a:r>
            <a:r>
              <a:rPr lang="tr-TR" sz="1600" dirty="0" err="1" smtClean="0"/>
              <a:t>myokardit</a:t>
            </a:r>
            <a:r>
              <a:rPr lang="tr-TR" sz="1600" dirty="0" smtClean="0"/>
              <a:t> sık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Klinik </a:t>
            </a:r>
            <a:r>
              <a:rPr lang="tr-TR" sz="1600" dirty="0" err="1" smtClean="0"/>
              <a:t>myokardit</a:t>
            </a:r>
            <a:r>
              <a:rPr lang="tr-TR" sz="1600" dirty="0" smtClean="0"/>
              <a:t> nadir (%2-19)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Klinik: </a:t>
            </a:r>
            <a:r>
              <a:rPr lang="tr-TR" sz="1600" dirty="0" smtClean="0"/>
              <a:t>Taşikardi, </a:t>
            </a:r>
            <a:r>
              <a:rPr lang="tr-TR" sz="1600" dirty="0" err="1" smtClean="0"/>
              <a:t>galo</a:t>
            </a:r>
            <a:r>
              <a:rPr lang="tr-TR" sz="1600" dirty="0" smtClean="0"/>
              <a:t> ritmi, üfürüm, aritmi, </a:t>
            </a:r>
            <a:r>
              <a:rPr lang="tr-TR" sz="1600" dirty="0" err="1" smtClean="0"/>
              <a:t>pulmoner</a:t>
            </a:r>
            <a:r>
              <a:rPr lang="tr-TR" sz="1600" dirty="0" smtClean="0"/>
              <a:t> </a:t>
            </a:r>
            <a:r>
              <a:rPr lang="tr-TR" sz="1600" dirty="0" err="1" smtClean="0"/>
              <a:t>konjesyon</a:t>
            </a:r>
            <a:r>
              <a:rPr lang="tr-TR" sz="1600" dirty="0" smtClean="0"/>
              <a:t>, </a:t>
            </a:r>
            <a:r>
              <a:rPr lang="tr-TR" sz="1600" dirty="0" err="1" smtClean="0"/>
              <a:t>dispne</a:t>
            </a:r>
            <a:r>
              <a:rPr lang="tr-TR" sz="1600" dirty="0" smtClean="0"/>
              <a:t>, </a:t>
            </a:r>
            <a:r>
              <a:rPr lang="tr-TR" sz="1600" dirty="0" err="1" smtClean="0"/>
              <a:t>hepatomegali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b="1" dirty="0" smtClean="0"/>
              <a:t>Tanı: </a:t>
            </a:r>
            <a:r>
              <a:rPr lang="tr-TR" sz="1600" dirty="0" smtClean="0"/>
              <a:t>Yüksek CK-MB ve </a:t>
            </a:r>
            <a:r>
              <a:rPr lang="tr-TR" sz="1600" dirty="0" err="1" smtClean="0"/>
              <a:t>troponin</a:t>
            </a:r>
            <a:r>
              <a:rPr lang="tr-TR" sz="1600" dirty="0" smtClean="0"/>
              <a:t>, EKG’de voltaj düşüklüğü, negatif T dalgası; </a:t>
            </a:r>
            <a:r>
              <a:rPr lang="tr-TR" sz="1600" dirty="0" err="1" smtClean="0"/>
              <a:t>EKO’da</a:t>
            </a:r>
            <a:r>
              <a:rPr lang="tr-TR" sz="1600" dirty="0" smtClean="0"/>
              <a:t> </a:t>
            </a:r>
            <a:r>
              <a:rPr lang="tr-TR" sz="1600" dirty="0" err="1" smtClean="0"/>
              <a:t>myokardial</a:t>
            </a:r>
            <a:r>
              <a:rPr lang="tr-TR" sz="1600" dirty="0" smtClean="0"/>
              <a:t> </a:t>
            </a:r>
            <a:r>
              <a:rPr lang="tr-TR" sz="1600" dirty="0" err="1" smtClean="0"/>
              <a:t>kontraktilitede</a:t>
            </a:r>
            <a:r>
              <a:rPr lang="tr-TR" sz="1600" dirty="0" smtClean="0"/>
              <a:t> azalma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ardia</a:t>
            </a:r>
            <a:r>
              <a:rPr lang="tr-TR" dirty="0" smtClean="0"/>
              <a:t>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800" b="1" dirty="0" err="1" smtClean="0"/>
              <a:t>Endokardiyal</a:t>
            </a:r>
            <a:r>
              <a:rPr lang="tr-TR" sz="1800" b="1" dirty="0" smtClean="0"/>
              <a:t> tutulum- </a:t>
            </a:r>
            <a:r>
              <a:rPr lang="tr-TR" sz="1600" dirty="0" smtClean="0"/>
              <a:t>nadir,</a:t>
            </a:r>
            <a:r>
              <a:rPr lang="tr-TR" sz="1600" b="1" dirty="0" smtClean="0"/>
              <a:t> </a:t>
            </a:r>
            <a:r>
              <a:rPr lang="tr-TR" sz="1600" dirty="0" err="1" smtClean="0"/>
              <a:t>insidans</a:t>
            </a:r>
            <a:r>
              <a:rPr lang="tr-TR" sz="1600" dirty="0" smtClean="0"/>
              <a:t>? </a:t>
            </a:r>
            <a:endParaRPr lang="tr-TR" sz="1800" dirty="0" smtClean="0"/>
          </a:p>
          <a:p>
            <a:pPr>
              <a:lnSpc>
                <a:spcPct val="150000"/>
              </a:lnSpc>
            </a:pPr>
            <a:r>
              <a:rPr lang="tr-TR" sz="1800" b="1" dirty="0" smtClean="0"/>
              <a:t>Klasik </a:t>
            </a:r>
            <a:r>
              <a:rPr lang="en-US" sz="1800" b="1" dirty="0" err="1" smtClean="0"/>
              <a:t>Libman</a:t>
            </a:r>
            <a:r>
              <a:rPr lang="en-US" sz="1800" b="1" dirty="0" smtClean="0"/>
              <a:t>-Sacks </a:t>
            </a:r>
            <a:r>
              <a:rPr lang="en-US" sz="1800" b="1" dirty="0" err="1" smtClean="0"/>
              <a:t>endo</a:t>
            </a:r>
            <a:r>
              <a:rPr lang="tr-TR" sz="1800" b="1" dirty="0" smtClean="0"/>
              <a:t>k</a:t>
            </a:r>
            <a:r>
              <a:rPr lang="en-US" sz="1800" b="1" dirty="0" err="1" smtClean="0"/>
              <a:t>arditi</a:t>
            </a:r>
            <a:endParaRPr lang="tr-TR" sz="1800" b="1" dirty="0" smtClean="0"/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Kapak yüzeylerinde, daha nadiren korda </a:t>
            </a:r>
            <a:r>
              <a:rPr lang="tr-TR" sz="1600" dirty="0" err="1" smtClean="0"/>
              <a:t>tendinea</a:t>
            </a:r>
            <a:r>
              <a:rPr lang="tr-TR" sz="1600" dirty="0" smtClean="0"/>
              <a:t>, </a:t>
            </a:r>
            <a:r>
              <a:rPr lang="tr-TR" sz="1600" dirty="0" err="1" smtClean="0"/>
              <a:t>papiller</a:t>
            </a:r>
            <a:r>
              <a:rPr lang="tr-TR" sz="1600" dirty="0" smtClean="0"/>
              <a:t> kas, </a:t>
            </a:r>
            <a:r>
              <a:rPr lang="tr-TR" sz="1600" dirty="0" err="1" smtClean="0"/>
              <a:t>atrial</a:t>
            </a:r>
            <a:r>
              <a:rPr lang="tr-TR" sz="1600" dirty="0" smtClean="0"/>
              <a:t> ve </a:t>
            </a:r>
            <a:r>
              <a:rPr lang="tr-TR" sz="1600" dirty="0" err="1" smtClean="0"/>
              <a:t>ventriküler</a:t>
            </a:r>
            <a:r>
              <a:rPr lang="tr-TR" sz="1600" dirty="0" smtClean="0"/>
              <a:t> duvarlarda </a:t>
            </a:r>
            <a:r>
              <a:rPr lang="tr-TR" sz="1600" dirty="0" err="1" smtClean="0"/>
              <a:t>granüler</a:t>
            </a:r>
            <a:r>
              <a:rPr lang="tr-TR" sz="1600" dirty="0" smtClean="0"/>
              <a:t> </a:t>
            </a:r>
            <a:r>
              <a:rPr lang="tr-TR" sz="1600" dirty="0" err="1" smtClean="0"/>
              <a:t>vejetatif</a:t>
            </a:r>
            <a:r>
              <a:rPr lang="tr-TR" sz="1600" dirty="0" smtClean="0"/>
              <a:t> lezyonlar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Lezyonlar MNL, fibrin ve </a:t>
            </a:r>
            <a:r>
              <a:rPr lang="tr-TR" sz="1400" dirty="0" err="1" smtClean="0"/>
              <a:t>platelet</a:t>
            </a:r>
            <a:r>
              <a:rPr lang="tr-TR" sz="1400" dirty="0" smtClean="0"/>
              <a:t> </a:t>
            </a:r>
            <a:r>
              <a:rPr lang="tr-TR" sz="1400" dirty="0" err="1" smtClean="0"/>
              <a:t>trombüsünden</a:t>
            </a:r>
            <a:r>
              <a:rPr lang="tr-TR" sz="1400" dirty="0" smtClean="0"/>
              <a:t> oluşur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Genellikle sessiz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Enfeksiyon/</a:t>
            </a:r>
            <a:r>
              <a:rPr lang="tr-TR" sz="1600" dirty="0" err="1" smtClean="0"/>
              <a:t>subakut</a:t>
            </a:r>
            <a:r>
              <a:rPr lang="tr-TR" sz="1600" dirty="0" smtClean="0"/>
              <a:t> bakteriyel </a:t>
            </a:r>
            <a:r>
              <a:rPr lang="tr-TR" sz="1600" dirty="0" err="1" smtClean="0"/>
              <a:t>endokardit</a:t>
            </a:r>
            <a:r>
              <a:rPr lang="tr-TR" sz="1600" dirty="0" smtClean="0"/>
              <a:t>, kapak yetmezliği, </a:t>
            </a:r>
            <a:r>
              <a:rPr lang="en-US" sz="1600" dirty="0" smtClean="0"/>
              <a:t>emboli</a:t>
            </a:r>
            <a:r>
              <a:rPr lang="tr-TR" sz="1600" dirty="0" smtClean="0"/>
              <a:t> (</a:t>
            </a:r>
            <a:r>
              <a:rPr lang="tr-TR" sz="1600" dirty="0" err="1" smtClean="0"/>
              <a:t>pulmoner</a:t>
            </a:r>
            <a:r>
              <a:rPr lang="tr-TR" sz="1600" dirty="0" smtClean="0"/>
              <a:t>, </a:t>
            </a:r>
            <a:r>
              <a:rPr lang="tr-TR" sz="1600" dirty="0" err="1" smtClean="0"/>
              <a:t>stroke</a:t>
            </a:r>
            <a:r>
              <a:rPr lang="tr-TR" sz="1600" dirty="0" smtClean="0"/>
              <a:t>, MI) nedeni olabilir.</a:t>
            </a:r>
          </a:p>
          <a:p>
            <a:pPr lvl="1">
              <a:lnSpc>
                <a:spcPct val="150000"/>
              </a:lnSpc>
            </a:pPr>
            <a:r>
              <a:rPr lang="tr-TR" sz="1600" b="1" dirty="0" smtClean="0"/>
              <a:t>Tanı: </a:t>
            </a:r>
            <a:r>
              <a:rPr lang="tr-TR" sz="1600" dirty="0" smtClean="0"/>
              <a:t>üfürüm, kan kültürü, EKO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aPL</a:t>
            </a:r>
            <a:r>
              <a:rPr lang="tr-TR" sz="1600" dirty="0" smtClean="0"/>
              <a:t> ab, SSA/</a:t>
            </a:r>
            <a:r>
              <a:rPr lang="tr-TR" sz="1600" dirty="0" err="1" smtClean="0"/>
              <a:t>Ro</a:t>
            </a:r>
            <a:r>
              <a:rPr lang="tr-TR" sz="1600" dirty="0" smtClean="0"/>
              <a:t> ve SSB/La antikor ile </a:t>
            </a:r>
            <a:r>
              <a:rPr lang="tr-TR" sz="1600" dirty="0" err="1" smtClean="0"/>
              <a:t>valvüler</a:t>
            </a:r>
            <a:r>
              <a:rPr lang="tr-TR" sz="1600" dirty="0" smtClean="0"/>
              <a:t> tutulum </a:t>
            </a:r>
            <a:r>
              <a:rPr lang="tr-TR" sz="1600" dirty="0" err="1" smtClean="0"/>
              <a:t>insidans</a:t>
            </a:r>
            <a:r>
              <a:rPr lang="tr-TR" sz="1600" dirty="0" smtClean="0"/>
              <a:t> ve şiddetinde artış?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ardia</a:t>
            </a:r>
            <a:r>
              <a:rPr lang="tr-TR" dirty="0" smtClean="0"/>
              <a:t>k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b="1" dirty="0" smtClean="0"/>
              <a:t>K</a:t>
            </a:r>
            <a:r>
              <a:rPr lang="en-US" sz="2000" b="1" dirty="0" err="1" smtClean="0"/>
              <a:t>oron</a:t>
            </a:r>
            <a:r>
              <a:rPr lang="tr-TR" sz="2000" b="1" dirty="0" smtClean="0"/>
              <a:t>e</a:t>
            </a:r>
            <a:r>
              <a:rPr lang="en-US" sz="2000" b="1" dirty="0" smtClean="0"/>
              <a:t>r </a:t>
            </a:r>
            <a:r>
              <a:rPr lang="en-US" sz="2000" b="1" dirty="0" err="1" smtClean="0"/>
              <a:t>arter</a:t>
            </a:r>
            <a:r>
              <a:rPr lang="tr-TR" sz="2000" b="1" dirty="0" smtClean="0"/>
              <a:t> hastalığı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SLE’de</a:t>
            </a:r>
            <a:r>
              <a:rPr lang="tr-TR" sz="1600" dirty="0" smtClean="0"/>
              <a:t> 4-8 kat artmış KAH, MI  riski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Erişkin döneme kadar sessiz kalabilir. 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Atheroskleroz</a:t>
            </a:r>
            <a:r>
              <a:rPr lang="tr-TR" sz="1600" dirty="0" smtClean="0"/>
              <a:t>, </a:t>
            </a:r>
            <a:r>
              <a:rPr lang="tr-TR" sz="1600" dirty="0" err="1" smtClean="0"/>
              <a:t>tromboz</a:t>
            </a:r>
            <a:r>
              <a:rPr lang="tr-TR" sz="1600" dirty="0" smtClean="0"/>
              <a:t> ve </a:t>
            </a:r>
            <a:r>
              <a:rPr lang="tr-TR" sz="1600" dirty="0" err="1" smtClean="0"/>
              <a:t>valvüler</a:t>
            </a:r>
            <a:r>
              <a:rPr lang="tr-TR" sz="1600" dirty="0" smtClean="0"/>
              <a:t> </a:t>
            </a:r>
            <a:r>
              <a:rPr lang="tr-TR" sz="1600" dirty="0" err="1" smtClean="0"/>
              <a:t>emboli</a:t>
            </a:r>
            <a:r>
              <a:rPr lang="tr-TR" sz="1600" dirty="0" smtClean="0"/>
              <a:t> </a:t>
            </a:r>
            <a:r>
              <a:rPr lang="tr-TR" sz="1600" dirty="0" err="1" smtClean="0"/>
              <a:t>patogenezde</a:t>
            </a:r>
            <a:r>
              <a:rPr lang="tr-TR" sz="1600" dirty="0" smtClean="0"/>
              <a:t> rol oynar. </a:t>
            </a:r>
          </a:p>
          <a:p>
            <a:pPr>
              <a:lnSpc>
                <a:spcPct val="170000"/>
              </a:lnSpc>
            </a:pPr>
            <a:r>
              <a:rPr lang="tr-TR" sz="1600" b="1" dirty="0" smtClean="0"/>
              <a:t>Risk faktörleri: </a:t>
            </a:r>
          </a:p>
          <a:p>
            <a:pPr lvl="1">
              <a:lnSpc>
                <a:spcPct val="170000"/>
              </a:lnSpc>
            </a:pPr>
            <a:r>
              <a:rPr lang="tr-TR" sz="1200" dirty="0" smtClean="0"/>
              <a:t>Uzamış hastalık/</a:t>
            </a:r>
            <a:r>
              <a:rPr lang="tr-TR" sz="1200" dirty="0" err="1" smtClean="0"/>
              <a:t>inflamasyon</a:t>
            </a:r>
            <a:r>
              <a:rPr lang="tr-TR" sz="1200" dirty="0" smtClean="0"/>
              <a:t> süresi		. APL ab </a:t>
            </a:r>
          </a:p>
          <a:p>
            <a:pPr lvl="1">
              <a:lnSpc>
                <a:spcPct val="170000"/>
              </a:lnSpc>
            </a:pPr>
            <a:r>
              <a:rPr lang="tr-TR" sz="1200" dirty="0" smtClean="0"/>
              <a:t>Kontrol altına alınamayan </a:t>
            </a:r>
            <a:r>
              <a:rPr lang="tr-TR" sz="1200" dirty="0" err="1" smtClean="0"/>
              <a:t>lenfopeni</a:t>
            </a:r>
            <a:r>
              <a:rPr lang="tr-TR" sz="1200" dirty="0" smtClean="0"/>
              <a:t>		. Uzun süre yüksek doz </a:t>
            </a:r>
            <a:r>
              <a:rPr lang="tr-TR" sz="1200" dirty="0" err="1" smtClean="0"/>
              <a:t>steroid</a:t>
            </a:r>
            <a:r>
              <a:rPr lang="tr-TR" sz="1200" dirty="0" smtClean="0"/>
              <a:t> kullanımı</a:t>
            </a:r>
          </a:p>
          <a:p>
            <a:pPr lvl="1">
              <a:lnSpc>
                <a:spcPct val="170000"/>
              </a:lnSpc>
            </a:pPr>
            <a:r>
              <a:rPr lang="tr-TR" sz="1200" dirty="0" err="1" smtClean="0"/>
              <a:t>Obesite</a:t>
            </a:r>
            <a:r>
              <a:rPr lang="tr-TR" sz="1200" dirty="0" smtClean="0"/>
              <a:t>				. Düşük </a:t>
            </a:r>
            <a:r>
              <a:rPr lang="en-US" sz="1200" dirty="0" smtClean="0"/>
              <a:t>vitamin D</a:t>
            </a:r>
            <a:r>
              <a:rPr lang="tr-TR" sz="1200" dirty="0" smtClean="0"/>
              <a:t> düzeyi</a:t>
            </a:r>
          </a:p>
          <a:p>
            <a:pPr lvl="1">
              <a:lnSpc>
                <a:spcPct val="170000"/>
              </a:lnSpc>
            </a:pPr>
            <a:r>
              <a:rPr lang="tr-TR" sz="1200" dirty="0" smtClean="0"/>
              <a:t>Hipertansiyon				. Siyah ırk </a:t>
            </a:r>
          </a:p>
          <a:p>
            <a:pPr lvl="1">
              <a:lnSpc>
                <a:spcPct val="170000"/>
              </a:lnSpc>
            </a:pPr>
            <a:r>
              <a:rPr lang="tr-TR" sz="1200" dirty="0" err="1" smtClean="0"/>
              <a:t>Dislipidemi</a:t>
            </a:r>
            <a:r>
              <a:rPr lang="tr-TR" sz="1200" dirty="0" smtClean="0"/>
              <a:t>		.</a:t>
            </a:r>
          </a:p>
          <a:p>
            <a:pPr>
              <a:lnSpc>
                <a:spcPct val="170000"/>
              </a:lnSpc>
            </a:pPr>
            <a:r>
              <a:rPr lang="tr-TR" sz="1600" b="1" dirty="0" err="1" smtClean="0"/>
              <a:t>Antirisk</a:t>
            </a:r>
            <a:r>
              <a:rPr lang="tr-TR" sz="1600" b="1" dirty="0" smtClean="0"/>
              <a:t> faktör: </a:t>
            </a:r>
            <a:r>
              <a:rPr lang="en-US" sz="1600" dirty="0" smtClean="0"/>
              <a:t>ACE</a:t>
            </a:r>
            <a:r>
              <a:rPr lang="tr-TR" sz="1600" dirty="0" smtClean="0"/>
              <a:t>İ</a:t>
            </a:r>
          </a:p>
          <a:p>
            <a:pPr>
              <a:lnSpc>
                <a:spcPct val="170000"/>
              </a:lnSpc>
            </a:pPr>
            <a:r>
              <a:rPr lang="tr-TR" sz="1600" b="1" dirty="0" smtClean="0"/>
              <a:t>Semptomlar: </a:t>
            </a:r>
            <a:r>
              <a:rPr lang="tr-TR" sz="1600" dirty="0" smtClean="0"/>
              <a:t>şiddetli göğüs ağrısı</a:t>
            </a:r>
          </a:p>
          <a:p>
            <a:pPr>
              <a:lnSpc>
                <a:spcPct val="170000"/>
              </a:lnSpc>
            </a:pPr>
            <a:r>
              <a:rPr lang="tr-TR" sz="1600" b="1" dirty="0" smtClean="0"/>
              <a:t>Tanı:</a:t>
            </a:r>
            <a:r>
              <a:rPr lang="tr-TR" sz="1600" dirty="0" smtClean="0"/>
              <a:t> </a:t>
            </a:r>
            <a:r>
              <a:rPr lang="tr-TR" sz="1600" dirty="0" err="1" smtClean="0"/>
              <a:t>Angio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r>
              <a:rPr lang="tr-TR" dirty="0" err="1" smtClean="0"/>
              <a:t>Gastrointestinal</a:t>
            </a:r>
            <a:r>
              <a:rPr lang="tr-TR" dirty="0" smtClean="0"/>
              <a:t>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15328" cy="533096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tr-TR" sz="1800" dirty="0" err="1" smtClean="0"/>
              <a:t>pSLE</a:t>
            </a:r>
            <a:r>
              <a:rPr lang="tr-TR" sz="1800" dirty="0" smtClean="0"/>
              <a:t> de </a:t>
            </a:r>
            <a:r>
              <a:rPr lang="tr-TR" sz="1800" dirty="0" err="1" smtClean="0"/>
              <a:t>insidans</a:t>
            </a:r>
            <a:r>
              <a:rPr lang="tr-TR" sz="1800" dirty="0" smtClean="0"/>
              <a:t>-   % 20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En sık bulgu karın ağrısı</a:t>
            </a:r>
          </a:p>
          <a:p>
            <a:pPr lvl="1">
              <a:lnSpc>
                <a:spcPct val="170000"/>
              </a:lnSpc>
            </a:pPr>
            <a:r>
              <a:rPr lang="tr-TR" sz="1400" dirty="0" err="1" smtClean="0"/>
              <a:t>Lupus</a:t>
            </a:r>
            <a:r>
              <a:rPr lang="tr-TR" sz="1400" dirty="0" smtClean="0"/>
              <a:t> ilişkili- </a:t>
            </a:r>
            <a:r>
              <a:rPr lang="tr-TR" sz="1400" dirty="0" err="1" smtClean="0"/>
              <a:t>mezenterik</a:t>
            </a:r>
            <a:r>
              <a:rPr lang="tr-TR" sz="1400" dirty="0" smtClean="0"/>
              <a:t> </a:t>
            </a:r>
            <a:r>
              <a:rPr lang="tr-TR" sz="1400" dirty="0" err="1" smtClean="0"/>
              <a:t>vaskülit</a:t>
            </a:r>
            <a:r>
              <a:rPr lang="tr-TR" sz="1400" dirty="0" smtClean="0"/>
              <a:t>,</a:t>
            </a:r>
            <a:r>
              <a:rPr lang="en-US" sz="1400" dirty="0" smtClean="0"/>
              <a:t> </a:t>
            </a:r>
            <a:r>
              <a:rPr lang="tr-TR" sz="1400" dirty="0" err="1" smtClean="0"/>
              <a:t>lupus</a:t>
            </a:r>
            <a:r>
              <a:rPr lang="tr-TR" sz="1400" dirty="0" smtClean="0"/>
              <a:t> peritoniti, </a:t>
            </a:r>
            <a:r>
              <a:rPr lang="en-US" sz="1400" dirty="0" smtClean="0"/>
              <a:t>pan</a:t>
            </a:r>
            <a:r>
              <a:rPr lang="tr-TR" sz="1400" dirty="0" smtClean="0"/>
              <a:t>k</a:t>
            </a:r>
            <a:r>
              <a:rPr lang="en-US" sz="1400" dirty="0" err="1" smtClean="0"/>
              <a:t>reatit</a:t>
            </a:r>
            <a:endParaRPr lang="tr-TR" sz="1400" dirty="0" smtClean="0"/>
          </a:p>
          <a:p>
            <a:pPr lvl="1">
              <a:lnSpc>
                <a:spcPct val="170000"/>
              </a:lnSpc>
            </a:pPr>
            <a:r>
              <a:rPr lang="tr-TR" sz="1400" dirty="0" err="1" smtClean="0"/>
              <a:t>Non</a:t>
            </a:r>
            <a:r>
              <a:rPr lang="tr-TR" sz="1400" dirty="0" smtClean="0"/>
              <a:t>-</a:t>
            </a:r>
            <a:r>
              <a:rPr lang="tr-TR" sz="1400" dirty="0" err="1" smtClean="0"/>
              <a:t>lupus</a:t>
            </a:r>
            <a:r>
              <a:rPr lang="tr-TR" sz="1400" dirty="0" smtClean="0"/>
              <a:t> ilişkili- ilaç, e</a:t>
            </a:r>
            <a:r>
              <a:rPr lang="en-US" sz="1400" dirty="0" err="1" smtClean="0"/>
              <a:t>nfe</a:t>
            </a:r>
            <a:r>
              <a:rPr lang="tr-TR" sz="1400" dirty="0" err="1" smtClean="0"/>
              <a:t>ks</a:t>
            </a:r>
            <a:r>
              <a:rPr lang="en-US" sz="1400" dirty="0" err="1" smtClean="0"/>
              <a:t>i</a:t>
            </a:r>
            <a:r>
              <a:rPr lang="tr-TR" sz="1400" dirty="0" smtClean="0"/>
              <a:t>y</a:t>
            </a:r>
            <a:r>
              <a:rPr lang="en-US" sz="1400" dirty="0" smtClean="0"/>
              <a:t>on </a:t>
            </a:r>
            <a:endParaRPr lang="tr-TR" sz="1400" dirty="0" smtClean="0"/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Pankreatit</a:t>
            </a:r>
            <a:r>
              <a:rPr lang="tr-TR" sz="1600" dirty="0" smtClean="0"/>
              <a:t>-  % 5-6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Artmış </a:t>
            </a:r>
            <a:r>
              <a:rPr lang="tr-TR" sz="1400" dirty="0" err="1" smtClean="0"/>
              <a:t>morbidite</a:t>
            </a:r>
            <a:r>
              <a:rPr lang="tr-TR" sz="1400" dirty="0" smtClean="0"/>
              <a:t> (</a:t>
            </a:r>
            <a:r>
              <a:rPr lang="tr-TR" sz="1400" dirty="0" err="1" smtClean="0"/>
              <a:t>psödokist</a:t>
            </a:r>
            <a:r>
              <a:rPr lang="tr-TR" sz="1400" dirty="0" smtClean="0"/>
              <a:t> oluşumu, </a:t>
            </a:r>
            <a:r>
              <a:rPr lang="tr-TR" sz="1400" dirty="0" err="1" smtClean="0"/>
              <a:t>pankreatik</a:t>
            </a:r>
            <a:r>
              <a:rPr lang="tr-TR" sz="1400" dirty="0" smtClean="0"/>
              <a:t> yetmezlik)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Artmış </a:t>
            </a:r>
            <a:r>
              <a:rPr lang="tr-TR" sz="1400" dirty="0" err="1" smtClean="0"/>
              <a:t>mortalite</a:t>
            </a:r>
            <a:r>
              <a:rPr lang="tr-TR" sz="1400" dirty="0" smtClean="0"/>
              <a:t> (% 2-21)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Karın ağrısı, ateş, bulantı/kusma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err="1" smtClean="0"/>
              <a:t>Mezenterik</a:t>
            </a:r>
            <a:r>
              <a:rPr lang="tr-TR" sz="1600" dirty="0" smtClean="0"/>
              <a:t> </a:t>
            </a:r>
            <a:r>
              <a:rPr lang="tr-TR" sz="1600" dirty="0" err="1" smtClean="0"/>
              <a:t>vaskülit</a:t>
            </a:r>
            <a:r>
              <a:rPr lang="tr-TR" sz="1600" dirty="0" smtClean="0"/>
              <a:t> 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smtClean="0"/>
              <a:t>Karın ağrısı, </a:t>
            </a:r>
            <a:r>
              <a:rPr lang="tr-TR" sz="1400" dirty="0" err="1" smtClean="0"/>
              <a:t>intestinal</a:t>
            </a:r>
            <a:r>
              <a:rPr lang="tr-TR" sz="1400" dirty="0" smtClean="0"/>
              <a:t> </a:t>
            </a:r>
            <a:r>
              <a:rPr lang="tr-TR" sz="1400" dirty="0" err="1" smtClean="0"/>
              <a:t>motilitede</a:t>
            </a:r>
            <a:r>
              <a:rPr lang="tr-TR" sz="1400" dirty="0" smtClean="0"/>
              <a:t> artış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smtClean="0"/>
              <a:t>CT- </a:t>
            </a:r>
            <a:r>
              <a:rPr lang="tr-TR" sz="1400" dirty="0" err="1" smtClean="0"/>
              <a:t>fokal</a:t>
            </a:r>
            <a:r>
              <a:rPr lang="tr-TR" sz="1400" dirty="0" smtClean="0"/>
              <a:t> veya </a:t>
            </a:r>
            <a:r>
              <a:rPr lang="tr-TR" sz="1400" dirty="0" err="1" smtClean="0"/>
              <a:t>diffüz</a:t>
            </a:r>
            <a:r>
              <a:rPr lang="tr-TR" sz="1400" dirty="0" smtClean="0"/>
              <a:t> barsak duvarında kalınlaşma; </a:t>
            </a:r>
            <a:r>
              <a:rPr lang="tr-TR" sz="1400" dirty="0" err="1" smtClean="0"/>
              <a:t>hipervaskülarize</a:t>
            </a:r>
            <a:r>
              <a:rPr lang="tr-TR" sz="1400" dirty="0" smtClean="0"/>
              <a:t> </a:t>
            </a:r>
            <a:r>
              <a:rPr lang="tr-TR" sz="1400" dirty="0" err="1" smtClean="0"/>
              <a:t>mezenter</a:t>
            </a:r>
            <a:r>
              <a:rPr lang="tr-TR" sz="1400" dirty="0" smtClean="0"/>
              <a:t> (</a:t>
            </a:r>
            <a:r>
              <a:rPr lang="tr-TR" sz="1400" dirty="0" err="1" smtClean="0"/>
              <a:t>Comb</a:t>
            </a:r>
            <a:r>
              <a:rPr lang="tr-TR" sz="1400" dirty="0" smtClean="0"/>
              <a:t> </a:t>
            </a:r>
            <a:r>
              <a:rPr lang="tr-TR" sz="1400" dirty="0" err="1" smtClean="0"/>
              <a:t>sign</a:t>
            </a:r>
            <a:r>
              <a:rPr lang="tr-TR" sz="1400" dirty="0" smtClean="0"/>
              <a:t>)</a:t>
            </a:r>
            <a:endParaRPr lang="tr-T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tr-TR" dirty="0" err="1" smtClean="0"/>
              <a:t>Gastrointestinal</a:t>
            </a:r>
            <a:r>
              <a:rPr lang="tr-TR" dirty="0" smtClean="0"/>
              <a:t>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58204" cy="5259530"/>
          </a:xfrm>
        </p:spPr>
        <p:txBody>
          <a:bodyPr>
            <a:normAutofit/>
          </a:bodyPr>
          <a:lstStyle/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err="1" smtClean="0"/>
              <a:t>Hepatik</a:t>
            </a:r>
            <a:r>
              <a:rPr lang="tr-TR" sz="1600" dirty="0" smtClean="0"/>
              <a:t> tutulum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smtClean="0"/>
              <a:t>Karaciğer enzimlerinde hafif artış (</a:t>
            </a:r>
            <a:r>
              <a:rPr lang="tr-TR" sz="1400" dirty="0" err="1" smtClean="0"/>
              <a:t>pSLE’de</a:t>
            </a:r>
            <a:r>
              <a:rPr lang="tr-TR" sz="1400" dirty="0" smtClean="0"/>
              <a:t> % 25)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smtClean="0"/>
              <a:t>HSM eşlik edebilir 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err="1" smtClean="0"/>
              <a:t>Hepatik</a:t>
            </a:r>
            <a:r>
              <a:rPr lang="tr-TR" sz="1400" dirty="0" smtClean="0"/>
              <a:t> </a:t>
            </a:r>
            <a:r>
              <a:rPr lang="tr-TR" sz="1400" dirty="0" err="1" smtClean="0"/>
              <a:t>tromboz</a:t>
            </a:r>
            <a:r>
              <a:rPr lang="tr-TR" sz="1400" dirty="0" smtClean="0"/>
              <a:t>- </a:t>
            </a:r>
            <a:r>
              <a:rPr lang="tr-TR" sz="1400" dirty="0" err="1" smtClean="0"/>
              <a:t>Budd</a:t>
            </a:r>
            <a:r>
              <a:rPr lang="tr-TR" sz="1400" dirty="0" smtClean="0"/>
              <a:t> </a:t>
            </a:r>
            <a:r>
              <a:rPr lang="tr-TR" sz="1400" dirty="0" err="1" smtClean="0"/>
              <a:t>Chiari</a:t>
            </a:r>
            <a:r>
              <a:rPr lang="tr-TR" sz="1400" dirty="0" smtClean="0"/>
              <a:t> sendromu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err="1" smtClean="0"/>
              <a:t>Kolesistit</a:t>
            </a:r>
            <a:endParaRPr lang="tr-TR" sz="16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err="1" smtClean="0"/>
              <a:t>İntestinal</a:t>
            </a:r>
            <a:r>
              <a:rPr lang="tr-TR" sz="1600" dirty="0" smtClean="0"/>
              <a:t> </a:t>
            </a:r>
            <a:r>
              <a:rPr lang="tr-TR" sz="1600" dirty="0" err="1" smtClean="0"/>
              <a:t>psödo</a:t>
            </a:r>
            <a:r>
              <a:rPr lang="tr-TR" sz="1600" dirty="0" smtClean="0"/>
              <a:t>-obstrüksiyon 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Özefajit</a:t>
            </a:r>
            <a:endParaRPr lang="tr-TR" sz="1600" dirty="0" smtClean="0"/>
          </a:p>
          <a:p>
            <a:pPr>
              <a:lnSpc>
                <a:spcPct val="170000"/>
              </a:lnSpc>
            </a:pPr>
            <a:r>
              <a:rPr lang="tr-TR" sz="1600" dirty="0" smtClean="0"/>
              <a:t>Protein kaybettiren </a:t>
            </a:r>
            <a:r>
              <a:rPr lang="tr-TR" sz="1600" dirty="0" err="1" smtClean="0"/>
              <a:t>enteropati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tr-TR" dirty="0" smtClean="0"/>
              <a:t>Endokrin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15328" cy="5116654"/>
          </a:xfrm>
        </p:spPr>
        <p:txBody>
          <a:bodyPr>
            <a:normAutofit/>
          </a:bodyPr>
          <a:lstStyle/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err="1" smtClean="0"/>
              <a:t>Antitiroid</a:t>
            </a:r>
            <a:r>
              <a:rPr lang="tr-TR" sz="1600" dirty="0" smtClean="0"/>
              <a:t> antikor pozitifliği sık (% 40)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400" dirty="0" err="1" smtClean="0"/>
              <a:t>Hashimato</a:t>
            </a:r>
            <a:r>
              <a:rPr lang="tr-TR" sz="1400" dirty="0" smtClean="0"/>
              <a:t> </a:t>
            </a:r>
            <a:r>
              <a:rPr lang="tr-TR" sz="1400" dirty="0" err="1" smtClean="0"/>
              <a:t>tiroiditi</a:t>
            </a:r>
            <a:r>
              <a:rPr lang="tr-TR" sz="1400" dirty="0" smtClean="0"/>
              <a:t>  &gt; </a:t>
            </a:r>
            <a:r>
              <a:rPr lang="tr-TR" sz="1400" dirty="0" err="1" smtClean="0"/>
              <a:t>Graves</a:t>
            </a:r>
            <a:r>
              <a:rPr lang="tr-TR" sz="1400" dirty="0" smtClean="0"/>
              <a:t> hastalığı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err="1" smtClean="0"/>
              <a:t>Paratiroid</a:t>
            </a:r>
            <a:r>
              <a:rPr lang="tr-TR" sz="1600" dirty="0" smtClean="0"/>
              <a:t> tutulumu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err="1" smtClean="0"/>
              <a:t>Addison</a:t>
            </a:r>
            <a:r>
              <a:rPr lang="tr-TR" sz="1600" dirty="0" smtClean="0"/>
              <a:t> </a:t>
            </a:r>
            <a:r>
              <a:rPr lang="tr-TR" sz="1600" dirty="0" err="1" smtClean="0"/>
              <a:t>hast</a:t>
            </a:r>
            <a:r>
              <a:rPr lang="tr-TR" sz="1600" dirty="0" smtClean="0"/>
              <a:t>.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smtClean="0"/>
              <a:t>Tip 1 DM</a:t>
            </a:r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600" dirty="0" err="1" smtClean="0"/>
              <a:t>Steroid</a:t>
            </a:r>
            <a:r>
              <a:rPr lang="tr-TR" sz="1600" dirty="0" smtClean="0"/>
              <a:t> ve diğer </a:t>
            </a:r>
            <a:r>
              <a:rPr lang="tr-TR" sz="1600" dirty="0" err="1" smtClean="0"/>
              <a:t>immünsupresif</a:t>
            </a:r>
            <a:r>
              <a:rPr lang="tr-TR" sz="1600" dirty="0" smtClean="0"/>
              <a:t> kullanımına bağlı endokrin tutulum*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300" dirty="0" smtClean="0"/>
              <a:t>büyüme geriliği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300" dirty="0" smtClean="0"/>
              <a:t>gecikmiş </a:t>
            </a:r>
            <a:r>
              <a:rPr lang="tr-TR" sz="1300" dirty="0" err="1" smtClean="0"/>
              <a:t>puberte</a:t>
            </a:r>
            <a:endParaRPr lang="tr-TR" sz="1300" dirty="0" smtClean="0"/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300" dirty="0" smtClean="0"/>
              <a:t>Tip 2 DM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300" dirty="0" smtClean="0"/>
              <a:t>adrenal yetmezlik</a:t>
            </a:r>
          </a:p>
          <a:p>
            <a:pPr marL="548640" lvl="2">
              <a:lnSpc>
                <a:spcPct val="170000"/>
              </a:lnSpc>
              <a:spcBef>
                <a:spcPts val="600"/>
              </a:spcBef>
              <a:buSzPct val="70000"/>
            </a:pPr>
            <a:r>
              <a:rPr lang="tr-TR" sz="1300" dirty="0" err="1" smtClean="0"/>
              <a:t>infertilite</a:t>
            </a:r>
            <a:endParaRPr lang="tr-TR" sz="1300" dirty="0" smtClean="0"/>
          </a:p>
          <a:p>
            <a:pPr marL="274320" lvl="1">
              <a:lnSpc>
                <a:spcPct val="170000"/>
              </a:lnSpc>
              <a:spcBef>
                <a:spcPts val="600"/>
              </a:spcBef>
              <a:buSzPct val="70000"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Oftalmolojik tutulum 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600" b="1" dirty="0" smtClean="0"/>
              <a:t>Gözün her tabakası tutulabilir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En sık görülenler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Retinal</a:t>
            </a:r>
            <a:r>
              <a:rPr lang="tr-TR" sz="1400" dirty="0" smtClean="0"/>
              <a:t> </a:t>
            </a:r>
            <a:r>
              <a:rPr lang="tr-TR" sz="1400" dirty="0" err="1" smtClean="0"/>
              <a:t>vaskülit</a:t>
            </a:r>
            <a:r>
              <a:rPr lang="tr-TR" sz="1400" dirty="0" smtClean="0"/>
              <a:t>- </a:t>
            </a:r>
            <a:r>
              <a:rPr lang="tr-TR" sz="1400" dirty="0" err="1" smtClean="0"/>
              <a:t>cotton</a:t>
            </a:r>
            <a:r>
              <a:rPr lang="tr-TR" sz="1400" dirty="0" smtClean="0"/>
              <a:t> </a:t>
            </a:r>
            <a:r>
              <a:rPr lang="tr-TR" sz="1400" dirty="0" err="1" smtClean="0"/>
              <a:t>wool</a:t>
            </a:r>
            <a:r>
              <a:rPr lang="tr-TR" sz="1400" dirty="0" smtClean="0"/>
              <a:t> spot 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Episklerit</a:t>
            </a:r>
            <a:r>
              <a:rPr lang="tr-TR" sz="1400" dirty="0" smtClean="0"/>
              <a:t>, </a:t>
            </a:r>
            <a:r>
              <a:rPr lang="tr-TR" sz="1400" dirty="0" err="1" smtClean="0"/>
              <a:t>sklerit</a:t>
            </a:r>
            <a:r>
              <a:rPr lang="tr-TR" sz="14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Koroidopati</a:t>
            </a:r>
            <a:r>
              <a:rPr lang="tr-TR" sz="1400" dirty="0" smtClean="0"/>
              <a:t> ve </a:t>
            </a:r>
            <a:r>
              <a:rPr lang="tr-TR" sz="1400" dirty="0" err="1" smtClean="0"/>
              <a:t>anterior</a:t>
            </a:r>
            <a:r>
              <a:rPr lang="tr-TR" sz="1400" dirty="0" smtClean="0"/>
              <a:t> </a:t>
            </a:r>
            <a:r>
              <a:rPr lang="tr-TR" sz="1400" dirty="0" err="1" smtClean="0"/>
              <a:t>üveit</a:t>
            </a:r>
            <a:r>
              <a:rPr lang="tr-TR" sz="1400" dirty="0" smtClean="0"/>
              <a:t> (</a:t>
            </a:r>
            <a:r>
              <a:rPr lang="tr-TR" sz="1400" dirty="0" err="1" smtClean="0"/>
              <a:t>iritis</a:t>
            </a:r>
            <a:r>
              <a:rPr lang="tr-TR" sz="1400" dirty="0" smtClean="0"/>
              <a:t>, </a:t>
            </a:r>
            <a:r>
              <a:rPr lang="tr-TR" sz="1400" dirty="0" err="1" smtClean="0"/>
              <a:t>iridosiklit</a:t>
            </a:r>
            <a:r>
              <a:rPr lang="tr-TR" sz="1400" dirty="0" smtClean="0"/>
              <a:t>)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err="1" smtClean="0"/>
              <a:t>Orbital</a:t>
            </a:r>
            <a:r>
              <a:rPr lang="tr-TR" sz="1600" dirty="0" smtClean="0"/>
              <a:t> tutulum- </a:t>
            </a:r>
            <a:r>
              <a:rPr lang="tr-TR" sz="1600" dirty="0" err="1" smtClean="0"/>
              <a:t>periorbital</a:t>
            </a:r>
            <a:r>
              <a:rPr lang="tr-TR" sz="1600" dirty="0" smtClean="0"/>
              <a:t> ödem, </a:t>
            </a:r>
            <a:r>
              <a:rPr lang="tr-TR" sz="1600" dirty="0" err="1" smtClean="0"/>
              <a:t>myosit</a:t>
            </a:r>
            <a:r>
              <a:rPr lang="tr-TR" sz="1600" dirty="0" smtClean="0"/>
              <a:t>, </a:t>
            </a:r>
            <a:r>
              <a:rPr lang="tr-TR" sz="1600" dirty="0" err="1" smtClean="0"/>
              <a:t>proptozis</a:t>
            </a:r>
            <a:endParaRPr lang="tr-TR" sz="16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smtClean="0"/>
              <a:t>Oküler motor anormallikleri- </a:t>
            </a:r>
            <a:r>
              <a:rPr lang="tr-TR" sz="1600" dirty="0" err="1" smtClean="0"/>
              <a:t>diplopi</a:t>
            </a:r>
            <a:r>
              <a:rPr lang="tr-TR" sz="1600" dirty="0" smtClean="0"/>
              <a:t>, </a:t>
            </a:r>
            <a:r>
              <a:rPr lang="tr-TR" sz="1600" dirty="0" err="1" smtClean="0"/>
              <a:t>nistagmus</a:t>
            </a:r>
            <a:r>
              <a:rPr lang="tr-TR" sz="1600" dirty="0" smtClean="0"/>
              <a:t>, </a:t>
            </a:r>
            <a:r>
              <a:rPr lang="tr-TR" sz="1600" dirty="0" err="1" smtClean="0"/>
              <a:t>oftalmopleji</a:t>
            </a:r>
            <a:endParaRPr lang="tr-TR" sz="16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smtClean="0"/>
              <a:t>Optik </a:t>
            </a:r>
            <a:r>
              <a:rPr lang="tr-TR" sz="1600" dirty="0" err="1" smtClean="0"/>
              <a:t>nöropati</a:t>
            </a:r>
            <a:endParaRPr lang="tr-TR" sz="16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smtClean="0"/>
              <a:t>Lakrimal </a:t>
            </a:r>
            <a:r>
              <a:rPr lang="tr-TR" sz="1600" dirty="0" err="1" smtClean="0"/>
              <a:t>gland</a:t>
            </a:r>
            <a:r>
              <a:rPr lang="tr-TR" sz="1600" dirty="0" smtClean="0"/>
              <a:t> tutulumu- </a:t>
            </a:r>
            <a:r>
              <a:rPr lang="tr-TR" sz="1600" dirty="0" err="1" smtClean="0"/>
              <a:t>keratokonjonktivitis</a:t>
            </a:r>
            <a:r>
              <a:rPr lang="tr-TR" sz="1600" dirty="0" smtClean="0"/>
              <a:t> </a:t>
            </a:r>
            <a:r>
              <a:rPr lang="tr-TR" sz="1600" dirty="0" err="1" smtClean="0"/>
              <a:t>sicca</a:t>
            </a:r>
            <a:endParaRPr lang="tr-TR" sz="16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1600" dirty="0" smtClean="0"/>
              <a:t>İlaca </a:t>
            </a:r>
            <a:r>
              <a:rPr lang="tr-TR" sz="1600" dirty="0" err="1" smtClean="0"/>
              <a:t>sekonder</a:t>
            </a:r>
            <a:endParaRPr lang="tr-TR" sz="1600" dirty="0" smtClean="0"/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glukokortikoide</a:t>
            </a:r>
            <a:r>
              <a:rPr lang="tr-TR" sz="1400" dirty="0" smtClean="0"/>
              <a:t> bağlı katarakt, glokom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antimalaryal</a:t>
            </a:r>
            <a:r>
              <a:rPr lang="tr-TR" sz="1400" dirty="0" smtClean="0"/>
              <a:t> ilaca bağlı </a:t>
            </a:r>
            <a:r>
              <a:rPr lang="tr-TR" sz="1400" dirty="0" err="1" smtClean="0"/>
              <a:t>retinal</a:t>
            </a:r>
            <a:r>
              <a:rPr lang="tr-TR" sz="1400" dirty="0" smtClean="0"/>
              <a:t> </a:t>
            </a:r>
            <a:r>
              <a:rPr lang="tr-TR" sz="1400" dirty="0" err="1" smtClean="0"/>
              <a:t>toksisite</a:t>
            </a:r>
            <a:r>
              <a:rPr lang="tr-TR" sz="14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36828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Amerika </a:t>
            </a:r>
            <a:r>
              <a:rPr lang="tr-TR" b="1" dirty="0" err="1" smtClean="0"/>
              <a:t>romatoloji</a:t>
            </a:r>
            <a:r>
              <a:rPr lang="tr-TR" b="1" dirty="0" smtClean="0"/>
              <a:t> birliği (ACR) </a:t>
            </a:r>
            <a:r>
              <a:rPr lang="tr-TR" b="1" dirty="0" err="1" smtClean="0"/>
              <a:t>klasifikasyon</a:t>
            </a:r>
            <a:r>
              <a:rPr lang="tr-TR" b="1" dirty="0" smtClean="0"/>
              <a:t> Kriterleri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5286388"/>
            <a:ext cx="7972452" cy="15716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sz="1100" i="1" dirty="0" smtClean="0"/>
          </a:p>
          <a:p>
            <a:pPr>
              <a:buNone/>
            </a:pPr>
            <a:r>
              <a:rPr lang="tr-TR" sz="4800" i="1" dirty="0" smtClean="0"/>
              <a:t>Tanı için 11 kriterden 4’ü pozitif olmalı</a:t>
            </a:r>
          </a:p>
          <a:p>
            <a:pPr>
              <a:buNone/>
            </a:pPr>
            <a:r>
              <a:rPr lang="tr-TR" sz="4800" i="1" dirty="0" smtClean="0"/>
              <a:t>%</a:t>
            </a:r>
            <a:r>
              <a:rPr lang="en-US" sz="4800" i="1" dirty="0" smtClean="0"/>
              <a:t>76.6% </a:t>
            </a:r>
            <a:r>
              <a:rPr lang="en-US" sz="4800" i="1" dirty="0" err="1" smtClean="0"/>
              <a:t>sensitivit</a:t>
            </a:r>
            <a:r>
              <a:rPr lang="tr-TR" sz="4800" i="1" dirty="0" smtClean="0"/>
              <a:t>e, %</a:t>
            </a:r>
            <a:r>
              <a:rPr lang="en-US" sz="4800" i="1" dirty="0" smtClean="0"/>
              <a:t>93.4 </a:t>
            </a:r>
            <a:r>
              <a:rPr lang="en-US" sz="4800" i="1" dirty="0" err="1" smtClean="0"/>
              <a:t>spe</a:t>
            </a:r>
            <a:r>
              <a:rPr lang="tr-TR" sz="4800" i="1" dirty="0" smtClean="0"/>
              <a:t>s</a:t>
            </a:r>
            <a:r>
              <a:rPr lang="en-US" sz="4800" i="1" dirty="0" err="1" smtClean="0"/>
              <a:t>ifit</a:t>
            </a:r>
            <a:r>
              <a:rPr lang="tr-TR" sz="4800" i="1" dirty="0" smtClean="0"/>
              <a:t>e</a:t>
            </a:r>
          </a:p>
          <a:p>
            <a:pPr>
              <a:buNone/>
            </a:pPr>
            <a:endParaRPr lang="tr-TR" sz="4400" i="1" dirty="0" smtClean="0"/>
          </a:p>
          <a:p>
            <a:pPr>
              <a:buNone/>
            </a:pPr>
            <a:r>
              <a:rPr lang="tr-TR" sz="4400" i="1" dirty="0" smtClean="0"/>
              <a:t>Tan EM, </a:t>
            </a:r>
            <a:r>
              <a:rPr lang="tr-TR" sz="4400" i="1" dirty="0" err="1" smtClean="0"/>
              <a:t>Cohen</a:t>
            </a:r>
            <a:r>
              <a:rPr lang="tr-TR" sz="4400" i="1" dirty="0" smtClean="0"/>
              <a:t> AS, </a:t>
            </a:r>
            <a:r>
              <a:rPr lang="tr-TR" sz="4400" i="1" dirty="0" err="1" smtClean="0"/>
              <a:t>Fries</a:t>
            </a:r>
            <a:r>
              <a:rPr lang="tr-TR" sz="4400" i="1" dirty="0" smtClean="0"/>
              <a:t> JF, et al. </a:t>
            </a:r>
            <a:r>
              <a:rPr lang="tr-TR" sz="4400" i="1" dirty="0" err="1" smtClean="0"/>
              <a:t>The</a:t>
            </a:r>
            <a:r>
              <a:rPr lang="tr-TR" sz="4400" i="1" dirty="0" smtClean="0"/>
              <a:t> 1982 </a:t>
            </a:r>
            <a:r>
              <a:rPr lang="tr-TR" sz="4400" i="1" dirty="0" err="1" smtClean="0"/>
              <a:t>revised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criteria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for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the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classification</a:t>
            </a:r>
            <a:r>
              <a:rPr lang="tr-TR" sz="4400" i="1" dirty="0" smtClean="0"/>
              <a:t> of </a:t>
            </a:r>
            <a:r>
              <a:rPr lang="tr-TR" sz="4400" i="1" dirty="0" err="1" smtClean="0"/>
              <a:t>systemic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lupus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erythematosus</a:t>
            </a:r>
            <a:r>
              <a:rPr lang="tr-TR" sz="4400" i="1" dirty="0" smtClean="0"/>
              <a:t>. </a:t>
            </a:r>
            <a:r>
              <a:rPr lang="tr-TR" sz="4400" i="1" dirty="0" err="1" smtClean="0"/>
              <a:t>Arthritis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Rheum</a:t>
            </a:r>
            <a:r>
              <a:rPr lang="tr-TR" sz="4400" i="1" dirty="0" smtClean="0"/>
              <a:t> 1982; 25:1271.</a:t>
            </a:r>
          </a:p>
          <a:p>
            <a:pPr>
              <a:buNone/>
            </a:pPr>
            <a:r>
              <a:rPr lang="tr-TR" sz="4400" i="1" dirty="0" err="1" smtClean="0"/>
              <a:t>Hochberg</a:t>
            </a:r>
            <a:r>
              <a:rPr lang="tr-TR" sz="4400" i="1" dirty="0" smtClean="0"/>
              <a:t> MC. </a:t>
            </a:r>
            <a:r>
              <a:rPr lang="tr-TR" sz="4400" i="1" dirty="0" err="1" smtClean="0"/>
              <a:t>Updating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the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American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College</a:t>
            </a:r>
            <a:r>
              <a:rPr lang="tr-TR" sz="4400" i="1" dirty="0" smtClean="0"/>
              <a:t> of </a:t>
            </a:r>
            <a:r>
              <a:rPr lang="tr-TR" sz="4400" i="1" dirty="0" err="1" smtClean="0"/>
              <a:t>Rheumatology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revised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criteria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for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the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classification</a:t>
            </a:r>
            <a:r>
              <a:rPr lang="tr-TR" sz="4400" i="1" dirty="0" smtClean="0"/>
              <a:t> of </a:t>
            </a:r>
            <a:r>
              <a:rPr lang="tr-TR" sz="4400" i="1" dirty="0" err="1" smtClean="0"/>
              <a:t>systemic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lupus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erythematosus</a:t>
            </a:r>
            <a:r>
              <a:rPr lang="tr-TR" sz="4400" i="1" dirty="0" smtClean="0"/>
              <a:t> (</a:t>
            </a:r>
            <a:r>
              <a:rPr lang="tr-TR" sz="4400" i="1" dirty="0" err="1" smtClean="0"/>
              <a:t>letter</a:t>
            </a:r>
            <a:r>
              <a:rPr lang="tr-TR" sz="4400" i="1" dirty="0" smtClean="0"/>
              <a:t>). </a:t>
            </a:r>
            <a:r>
              <a:rPr lang="tr-TR" sz="4400" i="1" dirty="0" err="1" smtClean="0"/>
              <a:t>Arthritis</a:t>
            </a:r>
            <a:r>
              <a:rPr lang="tr-TR" sz="4400" i="1" dirty="0" smtClean="0"/>
              <a:t> </a:t>
            </a:r>
            <a:r>
              <a:rPr lang="tr-TR" sz="4400" i="1" dirty="0" err="1" smtClean="0"/>
              <a:t>Rheum</a:t>
            </a:r>
            <a:r>
              <a:rPr lang="tr-TR" sz="4400" i="1" dirty="0" smtClean="0"/>
              <a:t> 1997; 40:1725.</a:t>
            </a:r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7158" y="857232"/>
          <a:ext cx="8501122" cy="44377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14578"/>
                <a:gridCol w="6286544"/>
              </a:tblGrid>
              <a:tr h="294319">
                <a:tc>
                  <a:txBody>
                    <a:bodyPr/>
                    <a:lstStyle/>
                    <a:p>
                      <a:r>
                        <a:rPr lang="tr-TR" b="0" dirty="0" err="1" smtClean="0"/>
                        <a:t>Malar</a:t>
                      </a:r>
                      <a:r>
                        <a:rPr lang="tr-TR" b="0" dirty="0" smtClean="0"/>
                        <a:t> </a:t>
                      </a:r>
                      <a:r>
                        <a:rPr lang="tr-TR" b="0" dirty="0" err="1" smtClean="0"/>
                        <a:t>rash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Diskoid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rash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Fotosensitivite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Hikayede veya klinik gözlem</a:t>
                      </a:r>
                      <a:endParaRPr lang="tr-TR" sz="1400" dirty="0"/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smtClean="0"/>
                        <a:t>Oral ülserler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Oral veya </a:t>
                      </a:r>
                      <a:r>
                        <a:rPr lang="tr-TR" sz="1400" dirty="0" err="1" smtClean="0"/>
                        <a:t>nozofarengeal</a:t>
                      </a:r>
                      <a:r>
                        <a:rPr lang="tr-TR" sz="1400" dirty="0" smtClean="0"/>
                        <a:t> ülserler - klinik gözlem</a:t>
                      </a:r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Artrit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/>
                        <a:t>&gt;</a:t>
                      </a:r>
                      <a:r>
                        <a:rPr lang="tr-TR" sz="1400" dirty="0" smtClean="0"/>
                        <a:t> 2 eklemde </a:t>
                      </a:r>
                      <a:r>
                        <a:rPr lang="tr-TR" sz="1400" dirty="0" err="1" smtClean="0"/>
                        <a:t>noneroziv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artrit</a:t>
                      </a:r>
                      <a:endParaRPr lang="tr-TR" sz="1400" dirty="0"/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Serozit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Plevrit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perikardit</a:t>
                      </a:r>
                      <a:endParaRPr lang="tr-TR" sz="1400" dirty="0"/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Renal</a:t>
                      </a:r>
                      <a:r>
                        <a:rPr lang="tr-TR" dirty="0" smtClean="0"/>
                        <a:t> tutulum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Persistan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proteinüri</a:t>
                      </a:r>
                      <a:r>
                        <a:rPr lang="tr-TR" sz="1400" dirty="0" smtClean="0"/>
                        <a:t> veya silendirler</a:t>
                      </a:r>
                      <a:endParaRPr lang="tr-TR" sz="1400" dirty="0"/>
                    </a:p>
                  </a:txBody>
                  <a:tcPr/>
                </a:tc>
              </a:tr>
              <a:tr h="582952">
                <a:tc>
                  <a:txBody>
                    <a:bodyPr/>
                    <a:lstStyle/>
                    <a:p>
                      <a:r>
                        <a:rPr lang="tr-TR" dirty="0" smtClean="0"/>
                        <a:t>Nörolojik tutulum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Nöbetler veya psikoz</a:t>
                      </a:r>
                    </a:p>
                    <a:p>
                      <a:r>
                        <a:rPr lang="tr-TR" sz="1400" dirty="0" smtClean="0"/>
                        <a:t>   </a:t>
                      </a:r>
                      <a:r>
                        <a:rPr lang="tr-TR" sz="1200" dirty="0" smtClean="0"/>
                        <a:t>ilaç ve </a:t>
                      </a:r>
                      <a:r>
                        <a:rPr lang="tr-TR" sz="1200" dirty="0" err="1" smtClean="0"/>
                        <a:t>metabolik</a:t>
                      </a:r>
                      <a:r>
                        <a:rPr lang="tr-TR" sz="1200" dirty="0" smtClean="0"/>
                        <a:t> bozukluk yokluğunda (üremi, elektrolit bozuklukları, </a:t>
                      </a:r>
                      <a:r>
                        <a:rPr lang="tr-TR" sz="1200" dirty="0" err="1" smtClean="0"/>
                        <a:t>ketoasidoz</a:t>
                      </a:r>
                      <a:r>
                        <a:rPr lang="tr-TR" sz="1200" dirty="0" smtClean="0"/>
                        <a:t>)</a:t>
                      </a:r>
                      <a:endParaRPr lang="tr-TR" sz="14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tr-TR" dirty="0" smtClean="0"/>
                        <a:t>Hematolojik tutulum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400" dirty="0" smtClean="0"/>
                        <a:t>&gt; 1 kez </a:t>
                      </a:r>
                      <a:r>
                        <a:rPr lang="tr-TR" sz="1400" dirty="0" err="1" smtClean="0"/>
                        <a:t>Hemolitik</a:t>
                      </a:r>
                      <a:r>
                        <a:rPr lang="tr-TR" sz="1400" dirty="0" smtClean="0"/>
                        <a:t> anemi veya </a:t>
                      </a:r>
                      <a:r>
                        <a:rPr lang="tr-TR" sz="1400" dirty="0" err="1" smtClean="0"/>
                        <a:t>Lökopeni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Lenfopeni</a:t>
                      </a:r>
                      <a:r>
                        <a:rPr lang="tr-TR" sz="1400" baseline="0" dirty="0" smtClean="0"/>
                        <a:t> veya </a:t>
                      </a:r>
                      <a:r>
                        <a:rPr lang="tr-TR" sz="1400" dirty="0" err="1" smtClean="0"/>
                        <a:t>Trombositopeni</a:t>
                      </a:r>
                      <a:endParaRPr lang="tr-TR" sz="1400" dirty="0" smtClean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smtClean="0"/>
                        <a:t>İmmünolojik kriterler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400" dirty="0" smtClean="0"/>
                        <a:t>Anti </a:t>
                      </a:r>
                      <a:r>
                        <a:rPr lang="tr-TR" sz="1400" dirty="0" err="1" smtClean="0"/>
                        <a:t>dsDNA</a:t>
                      </a:r>
                      <a:r>
                        <a:rPr lang="tr-TR" sz="1400" dirty="0" smtClean="0"/>
                        <a:t> veya Anti </a:t>
                      </a:r>
                      <a:r>
                        <a:rPr lang="tr-TR" sz="1400" dirty="0" err="1" smtClean="0"/>
                        <a:t>Sm</a:t>
                      </a:r>
                      <a:r>
                        <a:rPr lang="tr-TR" sz="1400" dirty="0" smtClean="0"/>
                        <a:t> veya APL ab pozitifliği</a:t>
                      </a:r>
                    </a:p>
                  </a:txBody>
                  <a:tcPr/>
                </a:tc>
              </a:tr>
              <a:tr h="294319">
                <a:tc>
                  <a:txBody>
                    <a:bodyPr/>
                    <a:lstStyle/>
                    <a:p>
                      <a:r>
                        <a:rPr lang="tr-TR" dirty="0" smtClean="0"/>
                        <a:t>ANA pozitifliği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İlaç</a:t>
                      </a:r>
                      <a:r>
                        <a:rPr lang="tr-TR" sz="1400" baseline="0" dirty="0" smtClean="0"/>
                        <a:t> ilişkili </a:t>
                      </a:r>
                      <a:r>
                        <a:rPr lang="tr-TR" sz="1400" baseline="0" dirty="0" err="1" smtClean="0"/>
                        <a:t>lupus</a:t>
                      </a:r>
                      <a:r>
                        <a:rPr lang="tr-TR" sz="1400" baseline="0" dirty="0" smtClean="0"/>
                        <a:t> yokluğunda, IF veya ELISA</a:t>
                      </a:r>
                      <a:endParaRPr lang="tr-TR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42942"/>
          </a:xfrm>
        </p:spPr>
        <p:txBody>
          <a:bodyPr>
            <a:normAutofit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tutulum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329642" cy="55452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/>
              <a:t>Çocuklarda erişkinlere göre daha sık (% 20-75)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% 80-90’ı hastalığın ilk yılında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&gt; 5 yıl görülebilir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K</a:t>
            </a:r>
            <a:r>
              <a:rPr lang="en-US" sz="1800" dirty="0" err="1" smtClean="0"/>
              <a:t>lini</a:t>
            </a:r>
            <a:r>
              <a:rPr lang="tr-TR" sz="1800" dirty="0" smtClean="0"/>
              <a:t>k </a:t>
            </a:r>
            <a:r>
              <a:rPr lang="en-US" sz="1800" dirty="0" smtClean="0"/>
              <a:t>pre</a:t>
            </a:r>
            <a:r>
              <a:rPr lang="tr-TR" sz="1800" dirty="0" err="1" smtClean="0"/>
              <a:t>za</a:t>
            </a:r>
            <a:r>
              <a:rPr lang="en-US" sz="1800" dirty="0" err="1" smtClean="0"/>
              <a:t>nta</a:t>
            </a:r>
            <a:r>
              <a:rPr lang="tr-TR" sz="1800" dirty="0" err="1" smtClean="0"/>
              <a:t>syon</a:t>
            </a:r>
            <a:endParaRPr lang="tr-TR" sz="1800" dirty="0" smtClean="0"/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A</a:t>
            </a:r>
            <a:r>
              <a:rPr lang="en-US" sz="1600" dirty="0" smtClean="0"/>
              <a:t>s</a:t>
            </a:r>
            <a:r>
              <a:rPr lang="tr-TR" sz="1600" dirty="0" smtClean="0"/>
              <a:t>e</a:t>
            </a:r>
            <a:r>
              <a:rPr lang="en-US" sz="1600" dirty="0" err="1" smtClean="0"/>
              <a:t>mptomati</a:t>
            </a:r>
            <a:r>
              <a:rPr lang="tr-TR" sz="1600" dirty="0" smtClean="0"/>
              <a:t>k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Mikroskopik</a:t>
            </a:r>
            <a:r>
              <a:rPr lang="tr-TR" sz="1600" dirty="0" smtClean="0"/>
              <a:t> </a:t>
            </a:r>
            <a:r>
              <a:rPr lang="en-US" sz="1600" dirty="0" err="1" smtClean="0"/>
              <a:t>hemat</a:t>
            </a:r>
            <a:r>
              <a:rPr lang="tr-TR" sz="1600" dirty="0" smtClean="0"/>
              <a:t>ü</a:t>
            </a:r>
            <a:r>
              <a:rPr lang="en-US" sz="1600" dirty="0" err="1" smtClean="0"/>
              <a:t>ri</a:t>
            </a:r>
            <a:r>
              <a:rPr lang="tr-TR" sz="1600" dirty="0" smtClean="0"/>
              <a:t> ve/veya hafif p</a:t>
            </a:r>
            <a:r>
              <a:rPr lang="en-US" sz="1600" dirty="0" err="1" smtClean="0"/>
              <a:t>rotein</a:t>
            </a:r>
            <a:r>
              <a:rPr lang="tr-TR" sz="1600" dirty="0" err="1" smtClean="0"/>
              <a:t>üri</a:t>
            </a:r>
            <a:endParaRPr lang="tr-TR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Ne</a:t>
            </a:r>
            <a:r>
              <a:rPr lang="tr-TR" sz="1600" dirty="0" smtClean="0"/>
              <a:t>f</a:t>
            </a:r>
            <a:r>
              <a:rPr lang="en-US" sz="1600" dirty="0" err="1" smtClean="0"/>
              <a:t>roti</a:t>
            </a:r>
            <a:r>
              <a:rPr lang="tr-TR" sz="1600" dirty="0" smtClean="0"/>
              <a:t>k </a:t>
            </a:r>
            <a:r>
              <a:rPr lang="en-US" sz="1600" dirty="0" smtClean="0"/>
              <a:t>s</a:t>
            </a:r>
            <a:r>
              <a:rPr lang="tr-TR" sz="1600" dirty="0" smtClean="0"/>
              <a:t>e</a:t>
            </a:r>
            <a:r>
              <a:rPr lang="en-US" sz="1600" dirty="0" err="1" smtClean="0"/>
              <a:t>ndrom</a:t>
            </a:r>
            <a:r>
              <a:rPr lang="tr-TR" sz="16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Akut böbrek yetmezliği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Hipertansiyon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M</a:t>
            </a:r>
            <a:r>
              <a:rPr lang="en-US" sz="1800" dirty="0" err="1" smtClean="0"/>
              <a:t>orbidit</a:t>
            </a:r>
            <a:r>
              <a:rPr lang="tr-TR" sz="1800" dirty="0" smtClean="0"/>
              <a:t>e ve </a:t>
            </a:r>
            <a:r>
              <a:rPr lang="en-US" sz="1800" dirty="0" err="1" smtClean="0"/>
              <a:t>mortalit</a:t>
            </a:r>
            <a:r>
              <a:rPr lang="tr-TR" sz="1800" dirty="0" smtClean="0"/>
              <a:t>enin önemli bir nedeni</a:t>
            </a:r>
          </a:p>
          <a:p>
            <a:pPr lvl="1">
              <a:lnSpc>
                <a:spcPct val="150000"/>
              </a:lnSpc>
            </a:pPr>
            <a:r>
              <a:rPr lang="tr-TR" sz="1600" dirty="0" smtClean="0"/>
              <a:t>%</a:t>
            </a:r>
            <a:r>
              <a:rPr lang="en-US" sz="1600" dirty="0" smtClean="0"/>
              <a:t>18</a:t>
            </a:r>
            <a:r>
              <a:rPr lang="tr-TR" sz="1600" dirty="0" smtClean="0"/>
              <a:t>-50 </a:t>
            </a:r>
            <a:r>
              <a:rPr lang="en-US" sz="1600" dirty="0" smtClean="0"/>
              <a:t>S</a:t>
            </a:r>
            <a:r>
              <a:rPr lang="tr-TR" sz="1600" dirty="0" smtClean="0"/>
              <a:t>DBY </a:t>
            </a:r>
          </a:p>
          <a:p>
            <a:pPr>
              <a:lnSpc>
                <a:spcPct val="160000"/>
              </a:lnSpc>
              <a:buNone/>
            </a:pPr>
            <a:endParaRPr lang="tr-TR" sz="1400" dirty="0" smtClean="0"/>
          </a:p>
          <a:p>
            <a:pPr>
              <a:lnSpc>
                <a:spcPct val="160000"/>
              </a:lnSpc>
              <a:buNone/>
            </a:pPr>
            <a:endParaRPr lang="tr-TR" sz="1800" dirty="0" smtClean="0"/>
          </a:p>
          <a:p>
            <a:pPr>
              <a:lnSpc>
                <a:spcPct val="160000"/>
              </a:lnSpc>
              <a:buNone/>
            </a:pPr>
            <a:endParaRPr lang="tr-TR" sz="1800" dirty="0" smtClean="0"/>
          </a:p>
          <a:p>
            <a:pPr>
              <a:lnSpc>
                <a:spcPct val="160000"/>
              </a:lnSpc>
            </a:pPr>
            <a:endParaRPr 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biyopsi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210452" cy="5473844"/>
          </a:xfrm>
        </p:spPr>
        <p:txBody>
          <a:bodyPr>
            <a:noAutofit/>
          </a:bodyPr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None/>
            </a:pPr>
            <a:r>
              <a:rPr lang="tr-TR" sz="1800" dirty="0" smtClean="0"/>
              <a:t>LN için kesin tanı</a:t>
            </a:r>
          </a:p>
          <a:p>
            <a:pPr lvl="1">
              <a:lnSpc>
                <a:spcPct val="150000"/>
              </a:lnSpc>
            </a:pPr>
            <a:r>
              <a:rPr lang="tr-TR" sz="1600" dirty="0" err="1" smtClean="0"/>
              <a:t>Renal</a:t>
            </a:r>
            <a:r>
              <a:rPr lang="tr-TR" sz="1600" dirty="0" smtClean="0"/>
              <a:t> tutulumun tipini ve şiddetini saptamada önemli</a:t>
            </a:r>
          </a:p>
          <a:p>
            <a:pPr>
              <a:lnSpc>
                <a:spcPct val="170000"/>
              </a:lnSpc>
              <a:buNone/>
            </a:pPr>
            <a:endParaRPr lang="tr-TR" sz="1800" b="1" dirty="0" smtClean="0"/>
          </a:p>
          <a:p>
            <a:pPr>
              <a:lnSpc>
                <a:spcPct val="170000"/>
              </a:lnSpc>
              <a:buNone/>
            </a:pPr>
            <a:r>
              <a:rPr lang="tr-TR" sz="1800" b="1" dirty="0" smtClean="0"/>
              <a:t>Kesin </a:t>
            </a:r>
            <a:r>
              <a:rPr lang="tr-TR" sz="1800" b="1" dirty="0" err="1" smtClean="0"/>
              <a:t>endikasyonlar</a:t>
            </a:r>
            <a:endParaRPr lang="tr-TR" sz="1800" b="1" dirty="0" smtClean="0"/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Nefrotik</a:t>
            </a:r>
            <a:r>
              <a:rPr lang="tr-TR" sz="1600" dirty="0" smtClean="0"/>
              <a:t> sendrom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Akut </a:t>
            </a:r>
            <a:r>
              <a:rPr lang="tr-TR" sz="1600" dirty="0" err="1" smtClean="0"/>
              <a:t>nefritik</a:t>
            </a:r>
            <a:r>
              <a:rPr lang="tr-TR" sz="1600" dirty="0" smtClean="0"/>
              <a:t> sendrom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Serum </a:t>
            </a:r>
            <a:r>
              <a:rPr lang="tr-TR" sz="1600" dirty="0" err="1" smtClean="0"/>
              <a:t>kreatininde</a:t>
            </a:r>
            <a:r>
              <a:rPr lang="tr-TR" sz="1600" dirty="0" smtClean="0"/>
              <a:t> </a:t>
            </a:r>
            <a:r>
              <a:rPr lang="en-US" sz="1600" dirty="0" smtClean="0"/>
              <a:t>persist</a:t>
            </a:r>
            <a:r>
              <a:rPr lang="tr-TR" sz="1600" dirty="0" smtClean="0"/>
              <a:t>an </a:t>
            </a:r>
            <a:r>
              <a:rPr lang="en-US" sz="1600" dirty="0" smtClean="0"/>
              <a:t> </a:t>
            </a:r>
            <a:r>
              <a:rPr lang="tr-TR" sz="1600" dirty="0" smtClean="0"/>
              <a:t>yükselme </a:t>
            </a:r>
          </a:p>
          <a:p>
            <a:pPr>
              <a:lnSpc>
                <a:spcPct val="170000"/>
              </a:lnSpc>
              <a:buNone/>
            </a:pPr>
            <a:endParaRPr lang="tr-TR" sz="1800" b="1" dirty="0" smtClean="0"/>
          </a:p>
          <a:p>
            <a:pPr>
              <a:lnSpc>
                <a:spcPct val="170000"/>
              </a:lnSpc>
              <a:buNone/>
            </a:pPr>
            <a:r>
              <a:rPr lang="tr-TR" sz="1800" b="1" dirty="0" smtClean="0"/>
              <a:t>Tartışmalı </a:t>
            </a:r>
            <a:r>
              <a:rPr lang="tr-TR" sz="1800" b="1" dirty="0" err="1" smtClean="0"/>
              <a:t>endikasyon</a:t>
            </a:r>
            <a:endParaRPr lang="tr-TR" sz="1800" b="1" dirty="0" smtClean="0"/>
          </a:p>
          <a:p>
            <a:pPr>
              <a:lnSpc>
                <a:spcPct val="170000"/>
              </a:lnSpc>
            </a:pPr>
            <a:r>
              <a:rPr lang="tr-TR" sz="1600" dirty="0" smtClean="0"/>
              <a:t>A</a:t>
            </a:r>
            <a:r>
              <a:rPr lang="en-US" sz="1600" dirty="0" smtClean="0"/>
              <a:t>s</a:t>
            </a:r>
            <a:r>
              <a:rPr lang="tr-TR" sz="1600" dirty="0" smtClean="0"/>
              <a:t>em</a:t>
            </a:r>
            <a:r>
              <a:rPr lang="en-US" sz="1600" dirty="0" err="1" smtClean="0"/>
              <a:t>ptomati</a:t>
            </a:r>
            <a:r>
              <a:rPr lang="tr-TR" sz="1600" dirty="0" smtClean="0"/>
              <a:t>k</a:t>
            </a:r>
            <a:r>
              <a:rPr lang="en-US" sz="1600" dirty="0" smtClean="0"/>
              <a:t> </a:t>
            </a:r>
            <a:r>
              <a:rPr lang="tr-TR" sz="1600" dirty="0" err="1" smtClean="0"/>
              <a:t>mikroskopik</a:t>
            </a:r>
            <a:r>
              <a:rPr lang="tr-TR" sz="1600" dirty="0" smtClean="0"/>
              <a:t> </a:t>
            </a:r>
            <a:r>
              <a:rPr lang="en-US" sz="1600" dirty="0" err="1" smtClean="0"/>
              <a:t>hemat</a:t>
            </a:r>
            <a:r>
              <a:rPr lang="tr-TR" sz="1600" dirty="0" err="1" smtClean="0"/>
              <a:t>üri</a:t>
            </a:r>
            <a:r>
              <a:rPr lang="tr-TR" sz="1600" dirty="0" smtClean="0"/>
              <a:t> ve/veya hafif </a:t>
            </a:r>
            <a:r>
              <a:rPr lang="tr-TR" sz="1600" dirty="0" err="1" smtClean="0"/>
              <a:t>proteinüri</a:t>
            </a: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biyopsi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lnSpc>
                <a:spcPct val="170000"/>
              </a:lnSpc>
              <a:buNone/>
            </a:pPr>
            <a:r>
              <a:rPr lang="tr-TR" sz="1800" b="1" dirty="0" smtClean="0"/>
              <a:t>Klinik ve laboratuar bulgusu olmayan çocuklarda </a:t>
            </a:r>
            <a:r>
              <a:rPr lang="tr-TR" sz="1800" b="1" dirty="0" err="1" smtClean="0"/>
              <a:t>renal</a:t>
            </a:r>
            <a:r>
              <a:rPr lang="tr-TR" sz="1800" b="1" dirty="0" smtClean="0"/>
              <a:t> biyopsi yapalım mı?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600" dirty="0" smtClean="0"/>
              <a:t>LN </a:t>
            </a:r>
            <a:r>
              <a:rPr lang="tr-TR" sz="1600" dirty="0" err="1" smtClean="0"/>
              <a:t>insidansı</a:t>
            </a:r>
            <a:r>
              <a:rPr lang="tr-TR" sz="1600" dirty="0" smtClean="0"/>
              <a:t> düşük olduğundan </a:t>
            </a:r>
            <a:r>
              <a:rPr lang="tr-TR" sz="1600" dirty="0" err="1" smtClean="0"/>
              <a:t>renal</a:t>
            </a:r>
            <a:r>
              <a:rPr lang="tr-TR" sz="1600" dirty="0" smtClean="0"/>
              <a:t> biyopsi gerekmez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err="1" smtClean="0"/>
              <a:t>Üriner</a:t>
            </a:r>
            <a:r>
              <a:rPr lang="tr-TR" sz="1400" dirty="0" smtClean="0"/>
              <a:t> anormallikler çıkarsa – silendirler, </a:t>
            </a:r>
            <a:r>
              <a:rPr lang="en-US" sz="1400" dirty="0" smtClean="0"/>
              <a:t>persist</a:t>
            </a:r>
            <a:r>
              <a:rPr lang="tr-TR" sz="1400" dirty="0" smtClean="0"/>
              <a:t>an </a:t>
            </a:r>
            <a:r>
              <a:rPr lang="en-US" sz="1400" dirty="0" smtClean="0"/>
              <a:t>protein</a:t>
            </a:r>
            <a:r>
              <a:rPr lang="tr-TR" sz="1400" dirty="0" err="1" smtClean="0"/>
              <a:t>üri</a:t>
            </a:r>
            <a:r>
              <a:rPr lang="tr-TR" sz="1400" dirty="0" smtClean="0"/>
              <a:t> </a:t>
            </a:r>
            <a:r>
              <a:rPr lang="en-US" sz="1400" dirty="0" smtClean="0"/>
              <a:t>(Up/c</a:t>
            </a:r>
            <a:r>
              <a:rPr lang="tr-TR" sz="1400" dirty="0" smtClean="0"/>
              <a:t> &gt; </a:t>
            </a:r>
            <a:r>
              <a:rPr lang="en-US" sz="1400" dirty="0" smtClean="0"/>
              <a:t>0.2 mg/mg) </a:t>
            </a:r>
            <a:r>
              <a:rPr lang="tr-TR" sz="1400" dirty="0" smtClean="0"/>
              <a:t>ve/veya </a:t>
            </a:r>
            <a:r>
              <a:rPr lang="en-US" sz="1400" dirty="0" smtClean="0"/>
              <a:t>persist</a:t>
            </a:r>
            <a:r>
              <a:rPr lang="tr-TR" sz="1400" dirty="0" smtClean="0"/>
              <a:t>an </a:t>
            </a:r>
            <a:r>
              <a:rPr lang="en-US" sz="1400" dirty="0" smtClean="0"/>
              <a:t>mi</a:t>
            </a:r>
            <a:r>
              <a:rPr lang="tr-TR" sz="1400" dirty="0" smtClean="0"/>
              <a:t>k</a:t>
            </a:r>
            <a:r>
              <a:rPr lang="en-US" sz="1400" dirty="0" err="1" smtClean="0"/>
              <a:t>rohemat</a:t>
            </a:r>
            <a:r>
              <a:rPr lang="tr-TR" sz="1400" dirty="0" err="1" smtClean="0"/>
              <a:t>üri</a:t>
            </a:r>
            <a:r>
              <a:rPr lang="tr-TR" sz="1400" dirty="0" smtClean="0"/>
              <a:t> </a:t>
            </a:r>
            <a:r>
              <a:rPr lang="en-US" sz="1400" dirty="0" smtClean="0"/>
              <a:t>(≥5 </a:t>
            </a:r>
            <a:r>
              <a:rPr lang="tr-TR" sz="1400" dirty="0" smtClean="0"/>
              <a:t>KK/</a:t>
            </a:r>
            <a:r>
              <a:rPr lang="en-US" sz="1400" dirty="0" err="1" smtClean="0"/>
              <a:t>hpf</a:t>
            </a:r>
            <a:r>
              <a:rPr lang="en-US" sz="1400" dirty="0" smtClean="0"/>
              <a:t>]) </a:t>
            </a:r>
            <a:endParaRPr lang="tr-TR" sz="1300" dirty="0" smtClean="0"/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/>
              <a:t>“</a:t>
            </a:r>
            <a:r>
              <a:rPr lang="tr-TR" sz="1600" b="1" dirty="0" smtClean="0"/>
              <a:t>S</a:t>
            </a:r>
            <a:r>
              <a:rPr lang="en-US" sz="1600" b="1" dirty="0" err="1" smtClean="0"/>
              <a:t>ilent</a:t>
            </a:r>
            <a:r>
              <a:rPr lang="tr-TR" sz="1600" b="1" dirty="0" smtClean="0"/>
              <a:t> </a:t>
            </a:r>
            <a:r>
              <a:rPr lang="en-US" sz="1600" b="1" dirty="0" smtClean="0"/>
              <a:t>LN</a:t>
            </a:r>
            <a:r>
              <a:rPr lang="tr-TR" sz="1600" b="1" dirty="0" smtClean="0"/>
              <a:t>” 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err="1" smtClean="0"/>
              <a:t>Kliniko</a:t>
            </a:r>
            <a:r>
              <a:rPr lang="tr-TR" sz="1400" dirty="0" smtClean="0"/>
              <a:t>-patolojik korelasyon her zaman yok</a:t>
            </a:r>
            <a:endParaRPr lang="tr-TR" sz="1400" b="1" dirty="0" smtClean="0"/>
          </a:p>
          <a:p>
            <a:pPr marL="982980" lvl="2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smtClean="0"/>
              <a:t>Klinik ve laboratuar bulgusu olmayan çocuklarda ciddi </a:t>
            </a:r>
            <a:r>
              <a:rPr lang="tr-TR" sz="1400" dirty="0" err="1" smtClean="0"/>
              <a:t>histopatolojik</a:t>
            </a:r>
            <a:r>
              <a:rPr lang="tr-TR" sz="1400" dirty="0" smtClean="0"/>
              <a:t> bulgular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smtClean="0"/>
              <a:t>Tanı konulmayan ve tedavi edilmeyen LN sonuçları çok ciddi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600" dirty="0" smtClean="0"/>
              <a:t>Önceden </a:t>
            </a:r>
            <a:r>
              <a:rPr lang="tr-TR" sz="1600" dirty="0" err="1" smtClean="0"/>
              <a:t>steroid</a:t>
            </a:r>
            <a:r>
              <a:rPr lang="tr-TR" sz="1600" dirty="0" smtClean="0"/>
              <a:t> tedavisi alan çocuklarda, idrar analizi normal bile olsa, </a:t>
            </a:r>
            <a:r>
              <a:rPr lang="tr-TR" sz="1600" dirty="0" err="1" smtClean="0"/>
              <a:t>renal</a:t>
            </a:r>
            <a:r>
              <a:rPr lang="tr-TR" sz="1600" dirty="0" smtClean="0"/>
              <a:t> biyopsi yapılmalı </a:t>
            </a:r>
            <a:endParaRPr 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Dunya</a:t>
            </a:r>
            <a:r>
              <a:rPr lang="tr-TR" sz="2800" b="1" dirty="0" smtClean="0"/>
              <a:t> Sağlık </a:t>
            </a:r>
            <a:r>
              <a:rPr lang="tr-TR" sz="2800" b="1" dirty="0" err="1" smtClean="0"/>
              <a:t>Orgutu</a:t>
            </a:r>
            <a:r>
              <a:rPr lang="tr-TR" sz="2800" b="1" dirty="0" smtClean="0"/>
              <a:t> (WHO) </a:t>
            </a:r>
            <a:br>
              <a:rPr lang="tr-TR" sz="2800" b="1" dirty="0" smtClean="0"/>
            </a:br>
            <a:r>
              <a:rPr lang="tr-TR" sz="2800" b="1" dirty="0" err="1" smtClean="0"/>
              <a:t>Lupus</a:t>
            </a:r>
            <a:r>
              <a:rPr lang="tr-TR" sz="2800" b="1" dirty="0" smtClean="0"/>
              <a:t> nefriti sınıflaması</a:t>
            </a:r>
            <a:endParaRPr lang="tr-TR" sz="2800" b="1" dirty="0">
              <a:latin typeface="Arial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/>
              <a:t>Minimal </a:t>
            </a:r>
            <a:r>
              <a:rPr lang="tr-TR" sz="1600" dirty="0" err="1" smtClean="0"/>
              <a:t>mesangial</a:t>
            </a:r>
            <a:r>
              <a:rPr lang="tr-TR" sz="1600" dirty="0" smtClean="0"/>
              <a:t> </a:t>
            </a:r>
            <a:r>
              <a:rPr lang="tr-TR" sz="1600" dirty="0" err="1" smtClean="0"/>
              <a:t>lupus</a:t>
            </a:r>
            <a:r>
              <a:rPr lang="tr-TR" sz="1600" dirty="0" smtClean="0"/>
              <a:t> nefriti (</a:t>
            </a:r>
            <a:r>
              <a:rPr lang="tr-TR" sz="1600" dirty="0" err="1" smtClean="0"/>
              <a:t>class</a:t>
            </a:r>
            <a:r>
              <a:rPr lang="tr-TR" sz="1600" dirty="0" smtClean="0"/>
              <a:t> I)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Mesangial</a:t>
            </a:r>
            <a:r>
              <a:rPr lang="tr-TR" sz="1600" dirty="0" smtClean="0"/>
              <a:t> </a:t>
            </a:r>
            <a:r>
              <a:rPr lang="tr-TR" sz="1600" dirty="0" err="1" smtClean="0"/>
              <a:t>proliferatif</a:t>
            </a:r>
            <a:r>
              <a:rPr lang="tr-TR" sz="1600" dirty="0" smtClean="0"/>
              <a:t> </a:t>
            </a:r>
            <a:r>
              <a:rPr lang="tr-TR" sz="1600" dirty="0" err="1" smtClean="0"/>
              <a:t>lupus</a:t>
            </a:r>
            <a:r>
              <a:rPr lang="tr-TR" sz="1600" dirty="0" smtClean="0"/>
              <a:t> nefriti (</a:t>
            </a:r>
            <a:r>
              <a:rPr lang="tr-TR" sz="1600" dirty="0" err="1" smtClean="0"/>
              <a:t>class</a:t>
            </a:r>
            <a:r>
              <a:rPr lang="tr-TR" sz="1600" dirty="0" smtClean="0"/>
              <a:t> II) 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/>
              <a:t>Fo</a:t>
            </a:r>
            <a:r>
              <a:rPr lang="tr-TR" sz="1600" dirty="0" smtClean="0"/>
              <a:t>k</a:t>
            </a:r>
            <a:r>
              <a:rPr lang="en-US" sz="1600" dirty="0" smtClean="0"/>
              <a:t>al lupus ne</a:t>
            </a:r>
            <a:r>
              <a:rPr lang="tr-TR" sz="1600" dirty="0" smtClean="0"/>
              <a:t>f</a:t>
            </a:r>
            <a:r>
              <a:rPr lang="en-US" sz="1600" dirty="0" err="1" smtClean="0"/>
              <a:t>riti</a:t>
            </a:r>
            <a:r>
              <a:rPr lang="en-US" sz="1600" dirty="0" smtClean="0"/>
              <a:t> (class III)</a:t>
            </a:r>
            <a:endParaRPr lang="tr-TR" sz="1600" dirty="0" smtClean="0"/>
          </a:p>
          <a:p>
            <a:pPr algn="just">
              <a:lnSpc>
                <a:spcPct val="150000"/>
              </a:lnSpc>
            </a:pPr>
            <a:r>
              <a:rPr lang="fr-FR" sz="1600" dirty="0" err="1" smtClean="0"/>
              <a:t>Diff</a:t>
            </a:r>
            <a:r>
              <a:rPr lang="tr-TR" sz="1600" dirty="0" smtClean="0"/>
              <a:t>üz </a:t>
            </a:r>
            <a:r>
              <a:rPr lang="fr-FR" sz="1600" dirty="0" smtClean="0"/>
              <a:t>lupus ne</a:t>
            </a:r>
            <a:r>
              <a:rPr lang="tr-TR" sz="1600" dirty="0" smtClean="0"/>
              <a:t>f</a:t>
            </a:r>
            <a:r>
              <a:rPr lang="fr-FR" sz="1600" dirty="0" err="1" smtClean="0"/>
              <a:t>riti</a:t>
            </a:r>
            <a:r>
              <a:rPr lang="fr-FR" sz="1600" dirty="0" smtClean="0"/>
              <a:t> (class IV)</a:t>
            </a:r>
            <a:endParaRPr lang="tr-TR" sz="1600" dirty="0" smtClean="0"/>
          </a:p>
          <a:p>
            <a:pPr lvl="1" algn="just">
              <a:lnSpc>
                <a:spcPct val="150000"/>
              </a:lnSpc>
            </a:pPr>
            <a:r>
              <a:rPr lang="tr-TR" sz="1400" dirty="0" err="1" smtClean="0"/>
              <a:t>Renal</a:t>
            </a:r>
            <a:r>
              <a:rPr lang="tr-TR" sz="1400" dirty="0" smtClean="0"/>
              <a:t> biyopsi yapılan çocukların %20’sinde saptanır. </a:t>
            </a:r>
          </a:p>
          <a:p>
            <a:pPr algn="just">
              <a:lnSpc>
                <a:spcPct val="150000"/>
              </a:lnSpc>
            </a:pPr>
            <a:r>
              <a:rPr lang="tr-TR" sz="1600" dirty="0" err="1" smtClean="0"/>
              <a:t>Membranöz</a:t>
            </a:r>
            <a:r>
              <a:rPr lang="tr-TR" sz="1600" dirty="0" smtClean="0"/>
              <a:t> </a:t>
            </a:r>
            <a:r>
              <a:rPr lang="tr-TR" sz="1600" dirty="0" err="1" smtClean="0"/>
              <a:t>lupus</a:t>
            </a:r>
            <a:r>
              <a:rPr lang="tr-TR" sz="1600" dirty="0" smtClean="0"/>
              <a:t> nefriti (</a:t>
            </a:r>
            <a:r>
              <a:rPr lang="tr-TR" sz="1600" dirty="0" err="1" smtClean="0"/>
              <a:t>class</a:t>
            </a:r>
            <a:r>
              <a:rPr lang="tr-TR" sz="1600" dirty="0" smtClean="0"/>
              <a:t> V)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/>
              <a:t>İlerlemiş </a:t>
            </a:r>
            <a:r>
              <a:rPr lang="tr-TR" sz="1600" dirty="0" err="1" smtClean="0"/>
              <a:t>sk</a:t>
            </a:r>
            <a:r>
              <a:rPr lang="en-US" sz="1600" dirty="0" err="1" smtClean="0"/>
              <a:t>lero</a:t>
            </a:r>
            <a:r>
              <a:rPr lang="tr-TR" sz="1600" dirty="0" smtClean="0"/>
              <a:t>zan </a:t>
            </a:r>
            <a:r>
              <a:rPr lang="en-US" sz="1600" dirty="0" smtClean="0"/>
              <a:t>lupus ne</a:t>
            </a:r>
            <a:r>
              <a:rPr lang="tr-TR" sz="1600" dirty="0" smtClean="0"/>
              <a:t>f</a:t>
            </a:r>
            <a:r>
              <a:rPr lang="en-US" sz="1600" dirty="0" err="1" smtClean="0"/>
              <a:t>riti</a:t>
            </a:r>
            <a:r>
              <a:rPr lang="en-US" sz="1600" dirty="0" smtClean="0"/>
              <a:t> (class VI)</a:t>
            </a:r>
            <a:r>
              <a:rPr lang="tr-TR" sz="1600" dirty="0">
                <a:solidFill>
                  <a:schemeClr val="folHlink"/>
                </a:solidFill>
                <a:cs typeface="Arial" charset="0"/>
              </a:rPr>
              <a:t> </a:t>
            </a:r>
            <a:endParaRPr lang="tr-TR" sz="1600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643306" y="5286388"/>
            <a:ext cx="4572000" cy="7052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LN “full-house” </a:t>
            </a:r>
            <a:r>
              <a:rPr lang="en-US" sz="1400" dirty="0" err="1" smtClean="0"/>
              <a:t>IgG</a:t>
            </a:r>
            <a:r>
              <a:rPr lang="en-US" sz="1400" dirty="0" smtClean="0"/>
              <a:t>,</a:t>
            </a:r>
            <a:r>
              <a:rPr lang="tr-TR" sz="1400" dirty="0" smtClean="0"/>
              <a:t> </a:t>
            </a:r>
            <a:r>
              <a:rPr lang="en-US" sz="1400" dirty="0" err="1" smtClean="0"/>
              <a:t>IgA</a:t>
            </a:r>
            <a:r>
              <a:rPr lang="tr-TR" sz="1400" dirty="0" smtClean="0"/>
              <a:t>, </a:t>
            </a:r>
            <a:r>
              <a:rPr lang="en-US" sz="1400" dirty="0" err="1" smtClean="0"/>
              <a:t>IgM</a:t>
            </a:r>
            <a:r>
              <a:rPr lang="tr-TR" sz="1400" dirty="0" smtClean="0"/>
              <a:t>,</a:t>
            </a:r>
            <a:r>
              <a:rPr lang="en-US" sz="1400" dirty="0" smtClean="0"/>
              <a:t> C3,</a:t>
            </a:r>
            <a:r>
              <a:rPr lang="tr-TR" sz="1400" dirty="0" smtClean="0"/>
              <a:t> </a:t>
            </a:r>
            <a:r>
              <a:rPr lang="en-US" sz="1400" dirty="0" smtClean="0"/>
              <a:t>C1q</a:t>
            </a:r>
            <a:r>
              <a:rPr lang="tr-TR" sz="1400" dirty="0" smtClean="0"/>
              <a:t>, </a:t>
            </a:r>
            <a:r>
              <a:rPr lang="tr-TR" sz="1400" dirty="0" smtClean="0">
                <a:sym typeface="Symbol"/>
              </a:rPr>
              <a:t> ve  </a:t>
            </a:r>
            <a:r>
              <a:rPr lang="tr-TR" sz="1400" dirty="0" smtClean="0"/>
              <a:t>hafif zincirler </a:t>
            </a:r>
            <a:r>
              <a:rPr lang="en-US" sz="1400" dirty="0" err="1" smtClean="0"/>
              <a:t>imm</a:t>
            </a:r>
            <a:r>
              <a:rPr lang="tr-TR" sz="1400" dirty="0" smtClean="0"/>
              <a:t>ün </a:t>
            </a:r>
            <a:r>
              <a:rPr lang="en-US" sz="1400" dirty="0" smtClean="0"/>
              <a:t>deposit</a:t>
            </a:r>
            <a:r>
              <a:rPr lang="tr-TR" sz="1400" dirty="0" err="1" smtClean="0"/>
              <a:t>lerin</a:t>
            </a:r>
            <a:r>
              <a:rPr lang="tr-TR" sz="1400" dirty="0" smtClean="0"/>
              <a:t> bulunması ile karakterize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2200" b="1" dirty="0" smtClean="0"/>
              <a:t>Uluslararası </a:t>
            </a:r>
            <a:r>
              <a:rPr lang="tr-TR" sz="2200" b="1" dirty="0" err="1" smtClean="0"/>
              <a:t>Nefroloji</a:t>
            </a:r>
            <a:r>
              <a:rPr lang="tr-TR" sz="2200" b="1" dirty="0" smtClean="0"/>
              <a:t> Birliği/</a:t>
            </a:r>
            <a:r>
              <a:rPr lang="tr-TR" sz="2200" b="1" dirty="0" err="1" smtClean="0"/>
              <a:t>Renal</a:t>
            </a:r>
            <a:r>
              <a:rPr lang="tr-TR" sz="2200" b="1" dirty="0" smtClean="0"/>
              <a:t> Patoloji Birliği (ISN/RPS) 2003 </a:t>
            </a:r>
            <a:br>
              <a:rPr lang="tr-TR" sz="2200" b="1" dirty="0" smtClean="0"/>
            </a:br>
            <a:r>
              <a:rPr lang="tr-TR" sz="2200" b="1" dirty="0" err="1" smtClean="0"/>
              <a:t>Lupus</a:t>
            </a:r>
            <a:r>
              <a:rPr lang="tr-TR" sz="2200" b="1" dirty="0" smtClean="0"/>
              <a:t> Nefriti </a:t>
            </a:r>
            <a:r>
              <a:rPr lang="tr-TR" sz="2200" b="1" dirty="0" err="1" smtClean="0"/>
              <a:t>sınflandırması</a:t>
            </a:r>
            <a:r>
              <a:rPr lang="tr-TR" sz="2200" b="1" dirty="0" smtClean="0"/>
              <a:t> </a:t>
            </a:r>
            <a:br>
              <a:rPr lang="tr-TR" sz="22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472518" cy="56436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200" b="1" dirty="0" err="1" smtClean="0"/>
              <a:t>Class</a:t>
            </a:r>
            <a:r>
              <a:rPr lang="tr-TR" sz="1200" b="1" dirty="0" smtClean="0"/>
              <a:t> I	Minimal </a:t>
            </a:r>
            <a:r>
              <a:rPr lang="tr-TR" sz="1200" b="1" dirty="0" err="1" smtClean="0"/>
              <a:t>mesangial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lupus</a:t>
            </a:r>
            <a:r>
              <a:rPr lang="tr-TR" sz="1200" b="1" dirty="0" smtClean="0"/>
              <a:t> nefriti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IM: Normal </a:t>
            </a:r>
            <a:r>
              <a:rPr lang="tr-TR" sz="1200" dirty="0" err="1" smtClean="0"/>
              <a:t>glomeruller</a:t>
            </a:r>
            <a:r>
              <a:rPr lang="tr-TR" sz="1200" dirty="0" smtClean="0"/>
              <a:t>;              IF: </a:t>
            </a:r>
            <a:r>
              <a:rPr lang="tr-TR" sz="1200" dirty="0" err="1" smtClean="0"/>
              <a:t>mesangial</a:t>
            </a:r>
            <a:r>
              <a:rPr lang="tr-TR" sz="1200" dirty="0" smtClean="0"/>
              <a:t> </a:t>
            </a:r>
            <a:r>
              <a:rPr lang="tr-TR" sz="1200" dirty="0" err="1" smtClean="0"/>
              <a:t>immün</a:t>
            </a:r>
            <a:r>
              <a:rPr lang="tr-TR" sz="1200" dirty="0" smtClean="0"/>
              <a:t> depolanma</a:t>
            </a:r>
            <a:endParaRPr lang="tr-TR" sz="12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1200" b="1" dirty="0" err="1" smtClean="0"/>
              <a:t>Class</a:t>
            </a:r>
            <a:r>
              <a:rPr lang="tr-TR" sz="1200" b="1" dirty="0" smtClean="0"/>
              <a:t> II 	</a:t>
            </a:r>
            <a:r>
              <a:rPr lang="tr-TR" sz="1200" b="1" dirty="0" err="1" smtClean="0"/>
              <a:t>Mesangial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proliferatif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lupus</a:t>
            </a:r>
            <a:r>
              <a:rPr lang="tr-TR" sz="1200" b="1" dirty="0" smtClean="0"/>
              <a:t> nefriti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IM: M</a:t>
            </a:r>
            <a:r>
              <a:rPr lang="en-US" sz="1200" dirty="0" err="1" smtClean="0"/>
              <a:t>esangial</a:t>
            </a:r>
            <a:r>
              <a:rPr lang="en-US" sz="1200" dirty="0" smtClean="0"/>
              <a:t> h</a:t>
            </a:r>
            <a:r>
              <a:rPr lang="tr-TR" sz="1200" dirty="0" smtClean="0"/>
              <a:t>i</a:t>
            </a:r>
            <a:r>
              <a:rPr lang="en-US" sz="1200" dirty="0" smtClean="0"/>
              <a:t>per</a:t>
            </a:r>
            <a:r>
              <a:rPr lang="tr-TR" sz="1200" dirty="0" err="1" smtClean="0"/>
              <a:t>se</a:t>
            </a:r>
            <a:r>
              <a:rPr lang="en-US" sz="1200" dirty="0" err="1" smtClean="0"/>
              <a:t>llularit</a:t>
            </a:r>
            <a:r>
              <a:rPr lang="tr-TR" sz="1200" dirty="0" smtClean="0"/>
              <a:t>e veya </a:t>
            </a:r>
            <a:r>
              <a:rPr lang="en-US" sz="1200" dirty="0" err="1" smtClean="0"/>
              <a:t>mesangial</a:t>
            </a:r>
            <a:r>
              <a:rPr lang="en-US" sz="1200" dirty="0" smtClean="0"/>
              <a:t> </a:t>
            </a:r>
            <a:r>
              <a:rPr lang="en-US" sz="1200" dirty="0" err="1" smtClean="0"/>
              <a:t>matri</a:t>
            </a:r>
            <a:r>
              <a:rPr lang="tr-TR" sz="1200" dirty="0" err="1" smtClean="0"/>
              <a:t>ks</a:t>
            </a:r>
            <a:r>
              <a:rPr lang="tr-TR" sz="1200" dirty="0" smtClean="0"/>
              <a:t> artışı;           IF: </a:t>
            </a:r>
            <a:r>
              <a:rPr lang="en-US" sz="1200" dirty="0" err="1" smtClean="0"/>
              <a:t>mesangial</a:t>
            </a:r>
            <a:r>
              <a:rPr lang="en-US" sz="1200" dirty="0" smtClean="0"/>
              <a:t> </a:t>
            </a:r>
            <a:r>
              <a:rPr lang="en-US" sz="1200" dirty="0" err="1" smtClean="0"/>
              <a:t>imm</a:t>
            </a:r>
            <a:r>
              <a:rPr lang="tr-TR" sz="1200" dirty="0" smtClean="0"/>
              <a:t>ün depolanma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IF veya EM de birkaç izole </a:t>
            </a:r>
            <a:r>
              <a:rPr lang="en-US" sz="1200" dirty="0" err="1" smtClean="0"/>
              <a:t>subepitel</a:t>
            </a:r>
            <a:r>
              <a:rPr lang="tr-TR" sz="1200" dirty="0" smtClean="0"/>
              <a:t>y</a:t>
            </a:r>
            <a:r>
              <a:rPr lang="en-US" sz="1200" dirty="0" smtClean="0"/>
              <a:t>al </a:t>
            </a:r>
            <a:r>
              <a:rPr lang="tr-TR" sz="1200" dirty="0" smtClean="0"/>
              <a:t>veya s</a:t>
            </a:r>
            <a:r>
              <a:rPr lang="en-US" sz="1200" dirty="0" err="1" smtClean="0"/>
              <a:t>ubendotel</a:t>
            </a:r>
            <a:r>
              <a:rPr lang="tr-TR" sz="1200" dirty="0" smtClean="0"/>
              <a:t>y</a:t>
            </a:r>
            <a:r>
              <a:rPr lang="en-US" sz="1200" dirty="0" smtClean="0"/>
              <a:t>al </a:t>
            </a:r>
            <a:r>
              <a:rPr lang="en-US" sz="1200" dirty="0" err="1" smtClean="0"/>
              <a:t>depo</a:t>
            </a:r>
            <a:r>
              <a:rPr lang="tr-TR" sz="1200" dirty="0" err="1" smtClean="0"/>
              <a:t>zit</a:t>
            </a:r>
            <a:r>
              <a:rPr lang="tr-TR" sz="1200" dirty="0" smtClean="0"/>
              <a:t> görülebilir</a:t>
            </a:r>
          </a:p>
          <a:p>
            <a:pPr>
              <a:lnSpc>
                <a:spcPct val="150000"/>
              </a:lnSpc>
              <a:buNone/>
            </a:pPr>
            <a:r>
              <a:rPr lang="tr-TR" sz="1200" b="1" dirty="0" err="1" smtClean="0"/>
              <a:t>Class</a:t>
            </a:r>
            <a:r>
              <a:rPr lang="tr-TR" sz="1200" b="1" dirty="0" smtClean="0"/>
              <a:t> III	</a:t>
            </a:r>
            <a:r>
              <a:rPr lang="tr-TR" sz="1200" b="1" dirty="0" err="1" smtClean="0"/>
              <a:t>Fokal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lupus</a:t>
            </a:r>
            <a:r>
              <a:rPr lang="tr-TR" sz="1200" b="1" dirty="0" smtClean="0"/>
              <a:t> nefriti</a:t>
            </a:r>
          </a:p>
          <a:p>
            <a:pPr>
              <a:lnSpc>
                <a:spcPct val="150000"/>
              </a:lnSpc>
              <a:buNone/>
            </a:pPr>
            <a:r>
              <a:rPr lang="tr-TR" sz="1200" b="1" dirty="0" smtClean="0"/>
              <a:t>		</a:t>
            </a:r>
            <a:r>
              <a:rPr lang="tr-TR" sz="1200" dirty="0" smtClean="0"/>
              <a:t> F</a:t>
            </a:r>
            <a:r>
              <a:rPr lang="en-US" sz="1200" dirty="0" smtClean="0"/>
              <a:t>o</a:t>
            </a:r>
            <a:r>
              <a:rPr lang="tr-TR" sz="1200" dirty="0" smtClean="0"/>
              <a:t>k</a:t>
            </a:r>
            <a:r>
              <a:rPr lang="en-US" sz="1200" dirty="0" smtClean="0"/>
              <a:t>al</a:t>
            </a:r>
            <a:r>
              <a:rPr lang="tr-TR" sz="1200" dirty="0" smtClean="0"/>
              <a:t> (</a:t>
            </a:r>
            <a:r>
              <a:rPr lang="en-US" sz="1200" dirty="0" smtClean="0"/>
              <a:t>&lt;</a:t>
            </a:r>
            <a:r>
              <a:rPr lang="tr-TR" sz="1200" dirty="0" smtClean="0"/>
              <a:t> %</a:t>
            </a:r>
            <a:r>
              <a:rPr lang="en-US" sz="1200" dirty="0" smtClean="0"/>
              <a:t>50 </a:t>
            </a:r>
            <a:r>
              <a:rPr lang="tr-TR" sz="1200" dirty="0" smtClean="0"/>
              <a:t>g</a:t>
            </a:r>
            <a:r>
              <a:rPr lang="en-US" sz="1200" dirty="0" err="1" smtClean="0"/>
              <a:t>lomerul</a:t>
            </a:r>
            <a:r>
              <a:rPr lang="tr-TR" sz="1200" dirty="0" smtClean="0"/>
              <a:t>de)</a:t>
            </a:r>
            <a:r>
              <a:rPr lang="en-US" sz="1200" dirty="0" smtClean="0"/>
              <a:t> </a:t>
            </a:r>
            <a:r>
              <a:rPr lang="tr-TR" sz="1200" dirty="0" smtClean="0"/>
              <a:t>aktif veya kronik, </a:t>
            </a:r>
            <a:r>
              <a:rPr lang="en-US" sz="1200" dirty="0" smtClean="0"/>
              <a:t>segmental </a:t>
            </a:r>
            <a:r>
              <a:rPr lang="tr-TR" sz="1200" dirty="0" smtClean="0"/>
              <a:t>veya</a:t>
            </a:r>
            <a:r>
              <a:rPr lang="en-US" sz="1200" dirty="0" smtClean="0"/>
              <a:t> global </a:t>
            </a:r>
            <a:r>
              <a:rPr lang="en-US" sz="1200" dirty="0" err="1" smtClean="0"/>
              <a:t>endo</a:t>
            </a:r>
            <a:r>
              <a:rPr lang="tr-TR" sz="1200" dirty="0" smtClean="0"/>
              <a:t>k</a:t>
            </a:r>
            <a:r>
              <a:rPr lang="en-US" sz="1200" dirty="0" err="1" smtClean="0"/>
              <a:t>apill</a:t>
            </a:r>
            <a:r>
              <a:rPr lang="tr-TR" sz="1200" dirty="0" smtClean="0"/>
              <a:t>er veya </a:t>
            </a:r>
            <a:r>
              <a:rPr lang="en-US" sz="1200" dirty="0" smtClean="0"/>
              <a:t>e</a:t>
            </a:r>
            <a:r>
              <a:rPr lang="tr-TR" sz="1200" dirty="0" err="1" smtClean="0"/>
              <a:t>ks</a:t>
            </a:r>
            <a:r>
              <a:rPr lang="en-US" sz="1200" dirty="0" err="1" smtClean="0"/>
              <a:t>tra</a:t>
            </a:r>
            <a:r>
              <a:rPr lang="tr-TR" sz="1200" dirty="0" smtClean="0"/>
              <a:t>k</a:t>
            </a:r>
            <a:r>
              <a:rPr lang="en-US" sz="1200" dirty="0" err="1" smtClean="0"/>
              <a:t>apill</a:t>
            </a:r>
            <a:r>
              <a:rPr lang="tr-TR" sz="1200" dirty="0" smtClean="0"/>
              <a:t>er GN 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</a:t>
            </a:r>
            <a:r>
              <a:rPr lang="en-US" sz="1200" dirty="0" err="1" smtClean="0"/>
              <a:t>fo</a:t>
            </a:r>
            <a:r>
              <a:rPr lang="tr-TR" sz="1200" dirty="0" smtClean="0"/>
              <a:t>k</a:t>
            </a:r>
            <a:r>
              <a:rPr lang="en-US" sz="1200" dirty="0" smtClean="0"/>
              <a:t>al </a:t>
            </a:r>
            <a:r>
              <a:rPr lang="en-US" sz="1200" dirty="0" err="1" smtClean="0"/>
              <a:t>subendot</a:t>
            </a:r>
            <a:r>
              <a:rPr lang="tr-TR" sz="1200" dirty="0" err="1" smtClean="0"/>
              <a:t>elyal</a:t>
            </a:r>
            <a:r>
              <a:rPr lang="tr-TR" sz="1200" dirty="0" smtClean="0"/>
              <a:t> </a:t>
            </a:r>
            <a:r>
              <a:rPr lang="en-US" sz="1200" dirty="0" err="1" smtClean="0"/>
              <a:t>imm</a:t>
            </a:r>
            <a:r>
              <a:rPr lang="tr-TR" sz="1200" dirty="0" smtClean="0"/>
              <a:t>ün </a:t>
            </a:r>
            <a:r>
              <a:rPr lang="en-US" sz="1200" dirty="0" err="1" smtClean="0"/>
              <a:t>depo</a:t>
            </a:r>
            <a:r>
              <a:rPr lang="tr-TR" sz="1200" dirty="0" smtClean="0"/>
              <a:t>z</a:t>
            </a:r>
            <a:r>
              <a:rPr lang="en-US" sz="1200" dirty="0" smtClean="0"/>
              <a:t>it</a:t>
            </a:r>
            <a:r>
              <a:rPr lang="tr-TR" sz="1200" dirty="0" err="1" smtClean="0"/>
              <a:t>ler</a:t>
            </a:r>
            <a:endParaRPr lang="tr-TR" sz="1200" dirty="0" smtClean="0"/>
          </a:p>
          <a:p>
            <a:pPr>
              <a:lnSpc>
                <a:spcPct val="150000"/>
              </a:lnSpc>
              <a:buNone/>
            </a:pPr>
            <a:r>
              <a:rPr lang="tr-TR" sz="1200" b="1" dirty="0" err="1" smtClean="0"/>
              <a:t>Class</a:t>
            </a:r>
            <a:r>
              <a:rPr lang="tr-TR" sz="1200" b="1" dirty="0" smtClean="0"/>
              <a:t> IV	</a:t>
            </a:r>
            <a:r>
              <a:rPr lang="tr-TR" sz="1200" b="1" dirty="0" err="1" smtClean="0"/>
              <a:t>Diffüz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lupus</a:t>
            </a:r>
            <a:r>
              <a:rPr lang="tr-TR" sz="1200" b="1" dirty="0" smtClean="0"/>
              <a:t> nefriti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</a:t>
            </a:r>
            <a:r>
              <a:rPr lang="tr-TR" sz="1200" dirty="0" err="1" smtClean="0"/>
              <a:t>Diffüz</a:t>
            </a:r>
            <a:r>
              <a:rPr lang="tr-TR" sz="1200" dirty="0" smtClean="0"/>
              <a:t> (&gt; %</a:t>
            </a:r>
            <a:r>
              <a:rPr lang="en-US" sz="1200" dirty="0" smtClean="0"/>
              <a:t>50 </a:t>
            </a:r>
            <a:r>
              <a:rPr lang="tr-TR" sz="1200" dirty="0" smtClean="0"/>
              <a:t>g</a:t>
            </a:r>
            <a:r>
              <a:rPr lang="en-US" sz="1200" dirty="0" err="1" smtClean="0"/>
              <a:t>lomerul</a:t>
            </a:r>
            <a:r>
              <a:rPr lang="tr-TR" sz="1200" dirty="0" smtClean="0"/>
              <a:t>de) aktif veya kronik, </a:t>
            </a:r>
            <a:r>
              <a:rPr lang="en-US" sz="1200" dirty="0" smtClean="0"/>
              <a:t>segmental </a:t>
            </a:r>
            <a:r>
              <a:rPr lang="tr-TR" sz="1200" dirty="0" smtClean="0"/>
              <a:t>(tutulan </a:t>
            </a:r>
            <a:r>
              <a:rPr lang="tr-TR" sz="1200" dirty="0" err="1" smtClean="0"/>
              <a:t>glomerullerin</a:t>
            </a:r>
            <a:r>
              <a:rPr lang="tr-TR" sz="1200" dirty="0" smtClean="0"/>
              <a:t> &gt; %50 </a:t>
            </a:r>
            <a:r>
              <a:rPr lang="tr-TR" sz="1200" dirty="0" err="1" smtClean="0"/>
              <a:t>segmental</a:t>
            </a:r>
            <a:r>
              <a:rPr lang="tr-TR" sz="1200" dirty="0" smtClean="0"/>
              <a:t> lezyon) 	veya</a:t>
            </a:r>
            <a:r>
              <a:rPr lang="en-US" sz="1200" dirty="0" smtClean="0"/>
              <a:t> </a:t>
            </a:r>
            <a:r>
              <a:rPr lang="tr-TR" sz="1200" dirty="0" smtClean="0"/>
              <a:t>	</a:t>
            </a:r>
            <a:r>
              <a:rPr lang="en-US" sz="1200" dirty="0" smtClean="0"/>
              <a:t>global</a:t>
            </a:r>
            <a:r>
              <a:rPr lang="tr-TR" sz="1200" dirty="0" smtClean="0"/>
              <a:t> (tutulan </a:t>
            </a:r>
            <a:r>
              <a:rPr lang="tr-TR" sz="1200" dirty="0" err="1" smtClean="0"/>
              <a:t>glomerullerin</a:t>
            </a:r>
            <a:r>
              <a:rPr lang="tr-TR" sz="1200" dirty="0" smtClean="0"/>
              <a:t> &gt; %50 global lezyon)</a:t>
            </a:r>
            <a:r>
              <a:rPr lang="en-US" sz="1200" dirty="0" smtClean="0"/>
              <a:t> </a:t>
            </a:r>
            <a:r>
              <a:rPr lang="en-US" sz="1200" dirty="0" err="1" smtClean="0"/>
              <a:t>endo</a:t>
            </a:r>
            <a:r>
              <a:rPr lang="tr-TR" sz="1200" dirty="0" smtClean="0"/>
              <a:t>k</a:t>
            </a:r>
            <a:r>
              <a:rPr lang="en-US" sz="1200" dirty="0" err="1" smtClean="0"/>
              <a:t>apill</a:t>
            </a:r>
            <a:r>
              <a:rPr lang="tr-TR" sz="1200" dirty="0" smtClean="0"/>
              <a:t>er veya  </a:t>
            </a:r>
            <a:r>
              <a:rPr lang="en-US" sz="1200" dirty="0" smtClean="0"/>
              <a:t>e</a:t>
            </a:r>
            <a:r>
              <a:rPr lang="tr-TR" sz="1200" dirty="0" err="1" smtClean="0"/>
              <a:t>ks</a:t>
            </a:r>
            <a:r>
              <a:rPr lang="en-US" sz="1200" dirty="0" err="1" smtClean="0"/>
              <a:t>tra</a:t>
            </a:r>
            <a:r>
              <a:rPr lang="tr-TR" sz="1200" dirty="0" smtClean="0"/>
              <a:t>k</a:t>
            </a:r>
            <a:r>
              <a:rPr lang="en-US" sz="1200" dirty="0" err="1" smtClean="0"/>
              <a:t>apill</a:t>
            </a:r>
            <a:r>
              <a:rPr lang="tr-TR" sz="1200" dirty="0" smtClean="0"/>
              <a:t>er  GN </a:t>
            </a:r>
          </a:p>
          <a:p>
            <a:pPr>
              <a:lnSpc>
                <a:spcPct val="150000"/>
              </a:lnSpc>
              <a:buNone/>
            </a:pPr>
            <a:r>
              <a:rPr lang="tr-TR" sz="1200" dirty="0" smtClean="0"/>
              <a:t>		</a:t>
            </a:r>
            <a:r>
              <a:rPr lang="tr-TR" sz="1200" dirty="0" err="1" smtClean="0"/>
              <a:t>diffüz</a:t>
            </a:r>
            <a:r>
              <a:rPr lang="en-US" sz="1200" dirty="0" smtClean="0"/>
              <a:t> </a:t>
            </a:r>
            <a:r>
              <a:rPr lang="en-US" sz="1200" dirty="0" err="1" smtClean="0"/>
              <a:t>subendot</a:t>
            </a:r>
            <a:r>
              <a:rPr lang="tr-TR" sz="1200" dirty="0" err="1" smtClean="0"/>
              <a:t>elyal</a:t>
            </a:r>
            <a:r>
              <a:rPr lang="tr-TR" sz="1200" dirty="0" smtClean="0"/>
              <a:t> </a:t>
            </a:r>
            <a:r>
              <a:rPr lang="en-US" sz="1200" dirty="0" err="1" smtClean="0"/>
              <a:t>imm</a:t>
            </a:r>
            <a:r>
              <a:rPr lang="tr-TR" sz="1200" dirty="0" smtClean="0"/>
              <a:t>ün </a:t>
            </a:r>
            <a:r>
              <a:rPr lang="en-US" sz="1200" dirty="0" err="1" smtClean="0"/>
              <a:t>depo</a:t>
            </a:r>
            <a:r>
              <a:rPr lang="tr-TR" sz="1200" dirty="0" smtClean="0"/>
              <a:t>z</a:t>
            </a:r>
            <a:r>
              <a:rPr lang="en-US" sz="1200" dirty="0" smtClean="0"/>
              <a:t>it</a:t>
            </a:r>
            <a:r>
              <a:rPr lang="tr-TR" sz="1200" dirty="0" err="1" smtClean="0"/>
              <a:t>ler</a:t>
            </a:r>
            <a:r>
              <a:rPr lang="tr-TR" sz="1200" dirty="0" smtClean="0"/>
              <a:t>; </a:t>
            </a:r>
            <a:r>
              <a:rPr lang="tr-TR" sz="1200" dirty="0" err="1" smtClean="0"/>
              <a:t>diffüz</a:t>
            </a:r>
            <a:r>
              <a:rPr lang="tr-TR" sz="1200" dirty="0" smtClean="0"/>
              <a:t> </a:t>
            </a:r>
            <a:r>
              <a:rPr lang="tr-TR" sz="1200" dirty="0" err="1" smtClean="0"/>
              <a:t>wire</a:t>
            </a:r>
            <a:r>
              <a:rPr lang="tr-TR" sz="1200" dirty="0" smtClean="0"/>
              <a:t> </a:t>
            </a:r>
            <a:r>
              <a:rPr lang="tr-TR" sz="1200" dirty="0" err="1" smtClean="0"/>
              <a:t>looplar</a:t>
            </a:r>
            <a:endParaRPr lang="tr-TR" sz="1200" dirty="0" smtClean="0"/>
          </a:p>
          <a:p>
            <a:pPr>
              <a:lnSpc>
                <a:spcPct val="150000"/>
              </a:lnSpc>
              <a:buNone/>
            </a:pPr>
            <a:r>
              <a:rPr lang="tr-TR" sz="1200" b="1" dirty="0" err="1" smtClean="0"/>
              <a:t>Class</a:t>
            </a:r>
            <a:r>
              <a:rPr lang="tr-TR" sz="1200" b="1" dirty="0" smtClean="0"/>
              <a:t> V 	</a:t>
            </a:r>
            <a:r>
              <a:rPr lang="tr-TR" sz="1200" b="1" dirty="0" err="1" smtClean="0"/>
              <a:t>Membranöz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lupus</a:t>
            </a:r>
            <a:r>
              <a:rPr lang="tr-TR" sz="1200" b="1" dirty="0" smtClean="0"/>
              <a:t> nefriti</a:t>
            </a:r>
          </a:p>
          <a:p>
            <a:pPr>
              <a:lnSpc>
                <a:spcPct val="150000"/>
              </a:lnSpc>
              <a:buNone/>
            </a:pPr>
            <a:r>
              <a:rPr lang="tr-TR" sz="1050" dirty="0" smtClean="0"/>
              <a:t>		IM ve IF veya EM ile g</a:t>
            </a:r>
            <a:r>
              <a:rPr lang="en-US" sz="1050" dirty="0" err="1" smtClean="0"/>
              <a:t>lobal</a:t>
            </a:r>
            <a:r>
              <a:rPr lang="en-US" sz="1050" dirty="0" smtClean="0"/>
              <a:t> </a:t>
            </a:r>
            <a:r>
              <a:rPr lang="tr-TR" sz="1050" dirty="0" smtClean="0"/>
              <a:t>veya </a:t>
            </a:r>
            <a:r>
              <a:rPr lang="en-US" sz="1050" dirty="0" smtClean="0"/>
              <a:t>segmental </a:t>
            </a:r>
            <a:r>
              <a:rPr lang="en-US" sz="1050" dirty="0" err="1" smtClean="0"/>
              <a:t>subepitel</a:t>
            </a:r>
            <a:r>
              <a:rPr lang="tr-TR" sz="1050" dirty="0" smtClean="0"/>
              <a:t>y</a:t>
            </a:r>
            <a:r>
              <a:rPr lang="en-US" sz="1050" dirty="0" smtClean="0"/>
              <a:t>al </a:t>
            </a:r>
            <a:r>
              <a:rPr lang="en-US" sz="1050" dirty="0" err="1" smtClean="0"/>
              <a:t>imm</a:t>
            </a:r>
            <a:r>
              <a:rPr lang="tr-TR" sz="1050" dirty="0" smtClean="0"/>
              <a:t>ün</a:t>
            </a:r>
            <a:r>
              <a:rPr lang="en-US" sz="1050" dirty="0" smtClean="0"/>
              <a:t> </a:t>
            </a:r>
            <a:r>
              <a:rPr lang="en-US" sz="1050" dirty="0" err="1" smtClean="0"/>
              <a:t>depo</a:t>
            </a:r>
            <a:r>
              <a:rPr lang="tr-TR" sz="1050" dirty="0" smtClean="0"/>
              <a:t>z</a:t>
            </a:r>
            <a:r>
              <a:rPr lang="en-US" sz="1050" dirty="0" smtClean="0"/>
              <a:t>it</a:t>
            </a:r>
            <a:r>
              <a:rPr lang="tr-TR" sz="1050" dirty="0" err="1" smtClean="0"/>
              <a:t>ler</a:t>
            </a:r>
            <a:r>
              <a:rPr lang="tr-TR" sz="1050" dirty="0" smtClean="0"/>
              <a:t> ve </a:t>
            </a:r>
            <a:r>
              <a:rPr lang="en-US" sz="1050" dirty="0" err="1" smtClean="0"/>
              <a:t>mor</a:t>
            </a:r>
            <a:r>
              <a:rPr lang="tr-TR" sz="1050" dirty="0" smtClean="0"/>
              <a:t>f</a:t>
            </a:r>
            <a:r>
              <a:rPr lang="en-US" sz="1050" dirty="0" err="1" smtClean="0"/>
              <a:t>olo</a:t>
            </a:r>
            <a:r>
              <a:rPr lang="tr-TR" sz="1050" dirty="0" smtClean="0"/>
              <a:t>j</a:t>
            </a:r>
            <a:r>
              <a:rPr lang="en-US" sz="1050" dirty="0" err="1" smtClean="0"/>
              <a:t>i</a:t>
            </a:r>
            <a:r>
              <a:rPr lang="tr-TR" sz="1050" dirty="0" smtClean="0"/>
              <a:t>k s</a:t>
            </a:r>
            <a:r>
              <a:rPr lang="en-US" sz="1050" dirty="0" smtClean="0"/>
              <a:t>e</a:t>
            </a:r>
            <a:r>
              <a:rPr lang="tr-TR" sz="1050" dirty="0" smtClean="0"/>
              <a:t>k</a:t>
            </a:r>
            <a:r>
              <a:rPr lang="en-US" sz="1050" dirty="0" smtClean="0"/>
              <a:t>e</a:t>
            </a:r>
            <a:r>
              <a:rPr lang="tr-TR" sz="1050" dirty="0" smtClean="0"/>
              <a:t>l</a:t>
            </a:r>
            <a:r>
              <a:rPr lang="en-US" sz="1050" dirty="0" smtClean="0"/>
              <a:t>le</a:t>
            </a:r>
            <a:r>
              <a:rPr lang="tr-TR" sz="1050" dirty="0" err="1" smtClean="0"/>
              <a:t>ri</a:t>
            </a:r>
            <a:endParaRPr lang="tr-TR" sz="1050" dirty="0" smtClean="0"/>
          </a:p>
          <a:p>
            <a:pPr>
              <a:lnSpc>
                <a:spcPct val="150000"/>
              </a:lnSpc>
              <a:buNone/>
            </a:pPr>
            <a:r>
              <a:rPr lang="tr-TR" sz="1050" dirty="0" smtClean="0"/>
              <a:t>		</a:t>
            </a:r>
            <a:r>
              <a:rPr lang="en-US" sz="1050" dirty="0" smtClean="0"/>
              <a:t>Class V lupus ne</a:t>
            </a:r>
            <a:r>
              <a:rPr lang="tr-TR" sz="1050" dirty="0" smtClean="0"/>
              <a:t>f</a:t>
            </a:r>
            <a:r>
              <a:rPr lang="en-US" sz="1050" dirty="0" err="1" smtClean="0"/>
              <a:t>riti</a:t>
            </a:r>
            <a:r>
              <a:rPr lang="tr-TR" sz="1050" dirty="0" smtClean="0"/>
              <a:t> </a:t>
            </a:r>
            <a:r>
              <a:rPr lang="en-US" sz="1050" dirty="0" smtClean="0"/>
              <a:t>class III </a:t>
            </a:r>
            <a:r>
              <a:rPr lang="tr-TR" sz="1050" dirty="0" smtClean="0"/>
              <a:t>veya </a:t>
            </a:r>
            <a:r>
              <a:rPr lang="en-US" sz="1050" dirty="0" smtClean="0"/>
              <a:t>IV</a:t>
            </a:r>
            <a:r>
              <a:rPr lang="tr-TR" sz="1050" dirty="0" smtClean="0"/>
              <a:t> </a:t>
            </a:r>
            <a:r>
              <a:rPr lang="tr-TR" sz="1050" dirty="0" err="1" smtClean="0"/>
              <a:t>lupus</a:t>
            </a:r>
            <a:r>
              <a:rPr lang="tr-TR" sz="1050" dirty="0" smtClean="0"/>
              <a:t> nefriti ile beraber olabilir.   İlerlemiş skleroz gösterebilir. </a:t>
            </a:r>
          </a:p>
          <a:p>
            <a:pPr>
              <a:lnSpc>
                <a:spcPct val="150000"/>
              </a:lnSpc>
              <a:buNone/>
            </a:pPr>
            <a:r>
              <a:rPr lang="en-US" sz="1200" b="1" dirty="0" smtClean="0"/>
              <a:t>Class VI </a:t>
            </a:r>
            <a:r>
              <a:rPr lang="tr-TR" sz="1200" b="1" dirty="0" smtClean="0"/>
              <a:t>	İlerlemiş </a:t>
            </a:r>
            <a:r>
              <a:rPr lang="tr-TR" sz="1200" b="1" dirty="0" err="1" smtClean="0"/>
              <a:t>sk</a:t>
            </a:r>
            <a:r>
              <a:rPr lang="en-US" sz="1200" b="1" dirty="0" err="1" smtClean="0"/>
              <a:t>leroti</a:t>
            </a:r>
            <a:r>
              <a:rPr lang="tr-TR" sz="1200" b="1" dirty="0" smtClean="0"/>
              <a:t>k</a:t>
            </a:r>
            <a:r>
              <a:rPr lang="en-US" sz="1200" b="1" dirty="0" smtClean="0"/>
              <a:t> lupus ne</a:t>
            </a:r>
            <a:r>
              <a:rPr lang="tr-TR" sz="1200" b="1" dirty="0" smtClean="0"/>
              <a:t>f</a:t>
            </a:r>
            <a:r>
              <a:rPr lang="en-US" sz="1200" b="1" dirty="0" err="1" smtClean="0"/>
              <a:t>riti</a:t>
            </a:r>
            <a:endParaRPr lang="en-US" sz="1200" b="1" dirty="0" smtClean="0"/>
          </a:p>
          <a:p>
            <a:pPr>
              <a:lnSpc>
                <a:spcPct val="150000"/>
              </a:lnSpc>
              <a:buNone/>
            </a:pPr>
            <a:r>
              <a:rPr lang="tr-TR" sz="1050" dirty="0" smtClean="0"/>
              <a:t>		</a:t>
            </a:r>
            <a:r>
              <a:rPr lang="tr-TR" sz="1050" dirty="0" err="1" smtClean="0"/>
              <a:t>glomerullerin</a:t>
            </a:r>
            <a:r>
              <a:rPr lang="tr-TR" sz="1050" dirty="0" smtClean="0"/>
              <a:t> </a:t>
            </a:r>
            <a:r>
              <a:rPr lang="en-US" sz="1050" dirty="0" smtClean="0"/>
              <a:t>≥</a:t>
            </a:r>
            <a:r>
              <a:rPr lang="tr-TR" sz="1050" dirty="0" smtClean="0"/>
              <a:t> %</a:t>
            </a:r>
            <a:r>
              <a:rPr lang="en-US" sz="1050" dirty="0" smtClean="0"/>
              <a:t>90 global s</a:t>
            </a:r>
            <a:r>
              <a:rPr lang="tr-TR" sz="1050" dirty="0" smtClean="0"/>
              <a:t>k</a:t>
            </a:r>
            <a:r>
              <a:rPr lang="en-US" sz="1050" dirty="0" err="1" smtClean="0"/>
              <a:t>lero</a:t>
            </a:r>
            <a:r>
              <a:rPr lang="tr-TR" sz="1050" dirty="0" smtClean="0"/>
              <a:t>z </a:t>
            </a:r>
          </a:p>
          <a:p>
            <a:pPr>
              <a:lnSpc>
                <a:spcPct val="150000"/>
              </a:lnSpc>
              <a:buNone/>
            </a:pPr>
            <a:endParaRPr lang="tr-TR" sz="1200" dirty="0" smtClean="0"/>
          </a:p>
          <a:p>
            <a:pPr>
              <a:lnSpc>
                <a:spcPct val="150000"/>
              </a:lnSpc>
              <a:buNone/>
            </a:pPr>
            <a:endParaRPr lang="tr-TR" sz="1200" dirty="0" smtClean="0"/>
          </a:p>
          <a:p>
            <a:pPr>
              <a:buNone/>
            </a:pPr>
            <a:endParaRPr lang="tr-T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SLE’nin</a:t>
            </a:r>
            <a:r>
              <a:rPr lang="tr-TR" dirty="0" smtClean="0"/>
              <a:t> diğer nadir </a:t>
            </a:r>
            <a:r>
              <a:rPr lang="tr-TR" dirty="0" err="1" smtClean="0"/>
              <a:t>renal</a:t>
            </a:r>
            <a:r>
              <a:rPr lang="tr-TR" dirty="0" smtClean="0"/>
              <a:t> tutulumları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972452" cy="561672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tr-TR" sz="1800" b="1" dirty="0" err="1" smtClean="0"/>
              <a:t>Tübülointerstisiyel</a:t>
            </a:r>
            <a:r>
              <a:rPr lang="tr-TR" sz="1800" b="1" dirty="0" smtClean="0"/>
              <a:t> değişiklikler</a:t>
            </a:r>
          </a:p>
          <a:p>
            <a:pPr>
              <a:lnSpc>
                <a:spcPct val="160000"/>
              </a:lnSpc>
            </a:pPr>
            <a:r>
              <a:rPr lang="tr-TR" sz="1400" dirty="0" smtClean="0"/>
              <a:t>Olguların 2/3’ünde görülür. </a:t>
            </a:r>
          </a:p>
          <a:p>
            <a:pPr>
              <a:lnSpc>
                <a:spcPct val="160000"/>
              </a:lnSpc>
            </a:pPr>
            <a:r>
              <a:rPr lang="tr-TR" sz="1400" dirty="0" smtClean="0"/>
              <a:t>Sıklıkla hastalığın </a:t>
            </a:r>
            <a:r>
              <a:rPr lang="tr-TR" sz="1400" dirty="0" err="1" smtClean="0"/>
              <a:t>progresyonu</a:t>
            </a:r>
            <a:r>
              <a:rPr lang="tr-TR" sz="1400" dirty="0" smtClean="0"/>
              <a:t> ile </a:t>
            </a:r>
            <a:r>
              <a:rPr lang="tr-TR" sz="1400" dirty="0" err="1" smtClean="0"/>
              <a:t>koreledir</a:t>
            </a:r>
            <a:r>
              <a:rPr lang="tr-TR" sz="1400" dirty="0" smtClean="0"/>
              <a:t> ve </a:t>
            </a:r>
            <a:r>
              <a:rPr lang="tr-TR" sz="1400" dirty="0" err="1" smtClean="0"/>
              <a:t>glomeruler</a:t>
            </a:r>
            <a:r>
              <a:rPr lang="tr-TR" sz="1400" dirty="0" smtClean="0"/>
              <a:t> tutuluma eşlik eder. </a:t>
            </a:r>
          </a:p>
          <a:p>
            <a:pPr>
              <a:lnSpc>
                <a:spcPct val="160000"/>
              </a:lnSpc>
            </a:pPr>
            <a:r>
              <a:rPr lang="tr-TR" sz="1400" dirty="0" smtClean="0"/>
              <a:t>Nadiren </a:t>
            </a:r>
            <a:r>
              <a:rPr lang="tr-TR" sz="1400" dirty="0" err="1" smtClean="0"/>
              <a:t>glomeruler</a:t>
            </a:r>
            <a:r>
              <a:rPr lang="tr-TR" sz="1400" dirty="0" smtClean="0"/>
              <a:t> tutulum olmadan </a:t>
            </a:r>
            <a:r>
              <a:rPr lang="tr-TR" sz="1400" dirty="0" err="1" smtClean="0"/>
              <a:t>predominant</a:t>
            </a:r>
            <a:r>
              <a:rPr lang="tr-TR" sz="1400" dirty="0" smtClean="0"/>
              <a:t> TIN görülebilir. </a:t>
            </a:r>
          </a:p>
          <a:p>
            <a:pPr lvl="1">
              <a:lnSpc>
                <a:spcPct val="160000"/>
              </a:lnSpc>
            </a:pPr>
            <a:r>
              <a:rPr lang="tr-TR" sz="1400" dirty="0" smtClean="0"/>
              <a:t>BFT sıklıkla bozuk</a:t>
            </a:r>
          </a:p>
          <a:p>
            <a:pPr lvl="1">
              <a:lnSpc>
                <a:spcPct val="160000"/>
              </a:lnSpc>
            </a:pPr>
            <a:r>
              <a:rPr lang="tr-TR" sz="1400" dirty="0" smtClean="0"/>
              <a:t>İdrar analizi normal veya minimal değişiklik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SLE’nin</a:t>
            </a:r>
            <a:r>
              <a:rPr lang="tr-TR" dirty="0" smtClean="0"/>
              <a:t> diğer nadir </a:t>
            </a:r>
            <a:r>
              <a:rPr lang="tr-TR" dirty="0" err="1" smtClean="0"/>
              <a:t>renal</a:t>
            </a:r>
            <a:r>
              <a:rPr lang="tr-TR" dirty="0" smtClean="0"/>
              <a:t> tutulumları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58204" cy="561672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tr-TR" sz="1800" b="1" dirty="0" err="1" smtClean="0"/>
              <a:t>Renal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vasküler</a:t>
            </a:r>
            <a:r>
              <a:rPr lang="tr-TR" sz="1800" b="1" dirty="0" smtClean="0"/>
              <a:t> lezyonlar (RVL)</a:t>
            </a:r>
          </a:p>
          <a:p>
            <a:pPr>
              <a:lnSpc>
                <a:spcPct val="160000"/>
              </a:lnSpc>
            </a:pPr>
            <a:r>
              <a:rPr lang="tr-TR" sz="1400" b="1" dirty="0" err="1" smtClean="0"/>
              <a:t>Trombotik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mikroanjiopati</a:t>
            </a:r>
            <a:r>
              <a:rPr lang="tr-TR" sz="1400" b="1" dirty="0" smtClean="0"/>
              <a:t> (TMA)- </a:t>
            </a:r>
            <a:r>
              <a:rPr lang="tr-TR" sz="1400" dirty="0" smtClean="0"/>
              <a:t>LN biyopsilerinin %8-17’sinde görülür</a:t>
            </a:r>
          </a:p>
          <a:p>
            <a:pPr lvl="1">
              <a:lnSpc>
                <a:spcPct val="160000"/>
              </a:lnSpc>
            </a:pPr>
            <a:r>
              <a:rPr lang="tr-TR" sz="1200" dirty="0" smtClean="0"/>
              <a:t>Hasarlı </a:t>
            </a:r>
            <a:r>
              <a:rPr lang="tr-TR" sz="1200" dirty="0" err="1" smtClean="0"/>
              <a:t>endotelyal</a:t>
            </a:r>
            <a:r>
              <a:rPr lang="tr-TR" sz="1200" dirty="0" smtClean="0"/>
              <a:t> hücreler, </a:t>
            </a:r>
            <a:r>
              <a:rPr lang="tr-TR" sz="1200" dirty="0" err="1" smtClean="0"/>
              <a:t>fragmente</a:t>
            </a:r>
            <a:r>
              <a:rPr lang="tr-TR" sz="1200" dirty="0" smtClean="0"/>
              <a:t> eritrositler, </a:t>
            </a:r>
            <a:r>
              <a:rPr lang="tr-TR" sz="1200" dirty="0" err="1" smtClean="0"/>
              <a:t>plateletler</a:t>
            </a:r>
            <a:r>
              <a:rPr lang="tr-TR" sz="1200" dirty="0" smtClean="0"/>
              <a:t> ve fibrin ile damar lümeninde daralma</a:t>
            </a:r>
          </a:p>
          <a:p>
            <a:pPr lvl="1">
              <a:lnSpc>
                <a:spcPct val="160000"/>
              </a:lnSpc>
            </a:pPr>
            <a:r>
              <a:rPr lang="tr-TR" sz="1200" dirty="0" err="1" smtClean="0"/>
              <a:t>İmmün</a:t>
            </a:r>
            <a:r>
              <a:rPr lang="tr-TR" sz="1200" dirty="0" smtClean="0"/>
              <a:t> depolanma saptanmaz</a:t>
            </a:r>
          </a:p>
          <a:p>
            <a:pPr lvl="1">
              <a:lnSpc>
                <a:spcPct val="160000"/>
              </a:lnSpc>
            </a:pPr>
            <a:r>
              <a:rPr lang="tr-TR" sz="1200" dirty="0" smtClean="0"/>
              <a:t>Klinikte- HÜS, TTP</a:t>
            </a:r>
          </a:p>
          <a:p>
            <a:pPr>
              <a:lnSpc>
                <a:spcPct val="160000"/>
              </a:lnSpc>
            </a:pPr>
            <a:r>
              <a:rPr lang="tr-TR" sz="1400" b="1" dirty="0" err="1" smtClean="0"/>
              <a:t>Noninflamatuar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nekrotizan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lupus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vaskülopati</a:t>
            </a:r>
            <a:r>
              <a:rPr lang="tr-TR" sz="1400" b="1" dirty="0" smtClean="0"/>
              <a:t>- </a:t>
            </a:r>
            <a:r>
              <a:rPr lang="tr-TR" sz="1400" dirty="0" smtClean="0"/>
              <a:t>LN biyopsilerinin %3-9’unda görülür</a:t>
            </a:r>
          </a:p>
          <a:p>
            <a:pPr lvl="1">
              <a:lnSpc>
                <a:spcPct val="160000"/>
              </a:lnSpc>
            </a:pPr>
            <a:r>
              <a:rPr lang="tr-TR" sz="1200" dirty="0" err="1" smtClean="0"/>
              <a:t>İnflamatuar</a:t>
            </a:r>
            <a:r>
              <a:rPr lang="tr-TR" sz="1200" dirty="0" smtClean="0"/>
              <a:t> hücrelerin yokluğunda, damar duvarında </a:t>
            </a:r>
            <a:r>
              <a:rPr lang="tr-TR" sz="1200" dirty="0" err="1" smtClean="0"/>
              <a:t>nekrotizan</a:t>
            </a:r>
            <a:r>
              <a:rPr lang="tr-TR" sz="1200" dirty="0" smtClean="0"/>
              <a:t> değişiklikler ve </a:t>
            </a:r>
            <a:r>
              <a:rPr lang="tr-TR" sz="1200" dirty="0" err="1" smtClean="0"/>
              <a:t>immün</a:t>
            </a:r>
            <a:r>
              <a:rPr lang="tr-TR" sz="1200" dirty="0" smtClean="0"/>
              <a:t> depolanma ile damar lümeninde daralma</a:t>
            </a:r>
          </a:p>
          <a:p>
            <a:pPr>
              <a:lnSpc>
                <a:spcPct val="160000"/>
              </a:lnSpc>
            </a:pPr>
            <a:r>
              <a:rPr lang="tr-TR" sz="1400" b="1" dirty="0" err="1" smtClean="0"/>
              <a:t>Lupus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Vasküliti</a:t>
            </a:r>
            <a:endParaRPr lang="tr-TR" sz="1400" b="1" dirty="0" smtClean="0"/>
          </a:p>
          <a:p>
            <a:pPr lvl="1">
              <a:lnSpc>
                <a:spcPct val="160000"/>
              </a:lnSpc>
            </a:pPr>
            <a:r>
              <a:rPr lang="tr-TR" sz="1200" dirty="0" smtClean="0"/>
              <a:t>Küçük ve orta çaplı arter duvarlarında </a:t>
            </a:r>
            <a:r>
              <a:rPr lang="tr-TR" sz="1200" dirty="0" err="1" smtClean="0"/>
              <a:t>fibrinoid</a:t>
            </a:r>
            <a:r>
              <a:rPr lang="tr-TR" sz="1200" dirty="0" smtClean="0"/>
              <a:t> nekroz ve </a:t>
            </a:r>
            <a:r>
              <a:rPr lang="tr-TR" sz="1200" dirty="0" err="1" smtClean="0"/>
              <a:t>inflamatuar</a:t>
            </a:r>
            <a:r>
              <a:rPr lang="tr-TR" sz="1200" dirty="0" smtClean="0"/>
              <a:t> hücre </a:t>
            </a:r>
            <a:r>
              <a:rPr lang="tr-TR" sz="1200" dirty="0" err="1" smtClean="0"/>
              <a:t>infiltrasyonu</a:t>
            </a:r>
            <a:r>
              <a:rPr lang="tr-TR" sz="1200" dirty="0" smtClean="0"/>
              <a:t> (PAN benzeri)</a:t>
            </a:r>
          </a:p>
          <a:p>
            <a:pPr>
              <a:lnSpc>
                <a:spcPct val="160000"/>
              </a:lnSpc>
            </a:pPr>
            <a:r>
              <a:rPr lang="tr-TR" sz="1400" b="1" dirty="0" smtClean="0"/>
              <a:t>Klinik: </a:t>
            </a:r>
            <a:r>
              <a:rPr lang="tr-TR" sz="1400" dirty="0" smtClean="0"/>
              <a:t>hipertansiyon ve </a:t>
            </a:r>
            <a:r>
              <a:rPr lang="tr-TR" sz="1400" dirty="0" err="1" smtClean="0"/>
              <a:t>renal</a:t>
            </a:r>
            <a:r>
              <a:rPr lang="tr-TR" sz="1400" dirty="0" smtClean="0"/>
              <a:t> yetmezlik</a:t>
            </a:r>
          </a:p>
          <a:p>
            <a:pPr>
              <a:lnSpc>
                <a:spcPct val="160000"/>
              </a:lnSpc>
            </a:pPr>
            <a:r>
              <a:rPr lang="tr-TR" sz="1400" b="1" dirty="0" err="1" smtClean="0"/>
              <a:t>Prognoz</a:t>
            </a:r>
            <a:r>
              <a:rPr lang="tr-TR" sz="1400" b="1" dirty="0" smtClean="0"/>
              <a:t>: </a:t>
            </a:r>
            <a:r>
              <a:rPr lang="tr-TR" sz="1400" dirty="0" smtClean="0"/>
              <a:t>kötü, SDBY sık</a:t>
            </a:r>
          </a:p>
          <a:p>
            <a:pPr>
              <a:lnSpc>
                <a:spcPct val="160000"/>
              </a:lnSpc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800" b="1" dirty="0" smtClean="0"/>
              <a:t>Gecikmiş tanı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Çocuklarda </a:t>
            </a:r>
            <a:r>
              <a:rPr lang="tr-TR" sz="1600" dirty="0" err="1" smtClean="0"/>
              <a:t>SLE’nin</a:t>
            </a:r>
            <a:r>
              <a:rPr lang="tr-TR" sz="1600" dirty="0" smtClean="0"/>
              <a:t> nadir görülmesi ve tanıda akla gelmemesi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N</a:t>
            </a:r>
            <a:r>
              <a:rPr lang="en-US" sz="1600" dirty="0" smtClean="0"/>
              <a:t>on</a:t>
            </a:r>
            <a:r>
              <a:rPr lang="tr-TR" sz="1600" dirty="0" smtClean="0"/>
              <a:t>-</a:t>
            </a:r>
            <a:r>
              <a:rPr lang="en-US" sz="1600" dirty="0" err="1" smtClean="0"/>
              <a:t>spe</a:t>
            </a:r>
            <a:r>
              <a:rPr lang="tr-TR" sz="1600" dirty="0" err="1" smtClean="0"/>
              <a:t>sifik</a:t>
            </a:r>
            <a:r>
              <a:rPr lang="tr-TR" sz="1600" dirty="0" smtClean="0"/>
              <a:t> </a:t>
            </a:r>
            <a:r>
              <a:rPr lang="tr-TR" sz="1600" dirty="0" err="1" smtClean="0"/>
              <a:t>konstitüsyonel</a:t>
            </a:r>
            <a:r>
              <a:rPr lang="tr-TR" sz="1600" dirty="0" smtClean="0"/>
              <a:t> şikayetler daha sık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Başlangıçta tipik bulgular yok </a:t>
            </a:r>
            <a:r>
              <a:rPr lang="en-US" sz="1600" dirty="0" smtClean="0"/>
              <a:t>(</a:t>
            </a:r>
            <a:r>
              <a:rPr lang="en-US" sz="1600" dirty="0" err="1" smtClean="0"/>
              <a:t>malar</a:t>
            </a:r>
            <a:r>
              <a:rPr lang="en-US" sz="1600" dirty="0" smtClean="0"/>
              <a:t> rash) </a:t>
            </a:r>
            <a:endParaRPr lang="tr-TR" sz="1600" dirty="0" smtClean="0"/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İmmün</a:t>
            </a:r>
            <a:r>
              <a:rPr lang="tr-TR" sz="1600" dirty="0" smtClean="0"/>
              <a:t> tr</a:t>
            </a:r>
            <a:r>
              <a:rPr lang="en-US" sz="1600" dirty="0" err="1" smtClean="0"/>
              <a:t>ombo</a:t>
            </a:r>
            <a:r>
              <a:rPr lang="tr-TR" sz="1600" dirty="0" err="1" smtClean="0"/>
              <a:t>sitopeni</a:t>
            </a:r>
            <a:r>
              <a:rPr lang="tr-TR" sz="1600" dirty="0" smtClean="0"/>
              <a:t> ve/veya </a:t>
            </a:r>
            <a:r>
              <a:rPr lang="tr-TR" sz="1600" dirty="0" err="1" smtClean="0"/>
              <a:t>hemolitik</a:t>
            </a:r>
            <a:r>
              <a:rPr lang="tr-TR" sz="1600" dirty="0" smtClean="0"/>
              <a:t> anemi sık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L</a:t>
            </a:r>
            <a:r>
              <a:rPr lang="tr-TR" sz="1400" dirty="0" err="1" smtClean="0"/>
              <a:t>ösemi</a:t>
            </a:r>
            <a:r>
              <a:rPr lang="tr-TR" sz="1400" dirty="0" smtClean="0"/>
              <a:t> ve diğer </a:t>
            </a:r>
            <a:r>
              <a:rPr lang="en-US" sz="1400" dirty="0" err="1" smtClean="0"/>
              <a:t>hematolo</a:t>
            </a:r>
            <a:r>
              <a:rPr lang="tr-TR" sz="1400" dirty="0" err="1" smtClean="0"/>
              <a:t>jik</a:t>
            </a:r>
            <a:r>
              <a:rPr lang="tr-TR" sz="1400" dirty="0" smtClean="0"/>
              <a:t> </a:t>
            </a:r>
            <a:r>
              <a:rPr lang="en-US" sz="1400" dirty="0" smtClean="0"/>
              <a:t>malign</a:t>
            </a:r>
            <a:r>
              <a:rPr lang="tr-TR" sz="1400" dirty="0" smtClean="0"/>
              <a:t>ensiler ekarte edilmeli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ANA</a:t>
            </a:r>
            <a:r>
              <a:rPr lang="tr-TR" sz="1400" dirty="0" smtClean="0"/>
              <a:t> bakılmalı- pozitif saptanırsa diğer SLE bulguları açısından dikkatli izlem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Klinik ve </a:t>
            </a:r>
            <a:r>
              <a:rPr lang="tr-TR" sz="1600" dirty="0" err="1" smtClean="0"/>
              <a:t>Se</a:t>
            </a:r>
            <a:r>
              <a:rPr lang="en-US" sz="1600" dirty="0" err="1" smtClean="0"/>
              <a:t>rolo</a:t>
            </a:r>
            <a:r>
              <a:rPr lang="tr-TR" sz="1600" dirty="0" err="1" smtClean="0"/>
              <a:t>jik</a:t>
            </a:r>
            <a:r>
              <a:rPr lang="tr-TR" sz="1600" dirty="0" smtClean="0"/>
              <a:t> bulgular-  hiçbiri SLE spesifik değil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Tanı/</a:t>
            </a:r>
            <a:r>
              <a:rPr lang="tr-TR" sz="1600" dirty="0" err="1" smtClean="0"/>
              <a:t>Klasifikasyon</a:t>
            </a:r>
            <a:r>
              <a:rPr lang="tr-TR" sz="1600" dirty="0" smtClean="0"/>
              <a:t> kriterleri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Çocuk ilk geldiğinde 4 kriter mevcut olmayabilir ve izlemde 4 kriteri tamamlayabilir. 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Bazıları ise kriter sayısını tamamlamadan SLE tanısı alabilir. 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Alternatif tanıların ekarte edilmesi</a:t>
            </a:r>
          </a:p>
          <a:p>
            <a:pPr>
              <a:lnSpc>
                <a:spcPct val="170000"/>
              </a:lnSpc>
            </a:pP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829576" cy="517209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tr-TR" sz="5000" b="1" dirty="0" err="1" smtClean="0"/>
              <a:t>Multisistem</a:t>
            </a:r>
            <a:r>
              <a:rPr lang="tr-TR" sz="5000" b="1" dirty="0" smtClean="0"/>
              <a:t> tutulumu ve ANA pozitifliği olan çocuklarda </a:t>
            </a:r>
          </a:p>
          <a:p>
            <a:pPr>
              <a:lnSpc>
                <a:spcPct val="170000"/>
              </a:lnSpc>
            </a:pPr>
            <a:r>
              <a:rPr lang="tr-TR" sz="4000" dirty="0" smtClean="0"/>
              <a:t>Enfeksiyon</a:t>
            </a:r>
          </a:p>
          <a:p>
            <a:pPr lvl="1">
              <a:lnSpc>
                <a:spcPct val="170000"/>
              </a:lnSpc>
            </a:pPr>
            <a:r>
              <a:rPr lang="tr-TR" sz="3500" dirty="0" err="1" smtClean="0"/>
              <a:t>Viral</a:t>
            </a:r>
            <a:r>
              <a:rPr lang="tr-TR" sz="3500" dirty="0" smtClean="0"/>
              <a:t> enfeksiyonlar- EBV, CMV- geçici ANA pozitifliği</a:t>
            </a:r>
          </a:p>
          <a:p>
            <a:pPr>
              <a:lnSpc>
                <a:spcPct val="170000"/>
              </a:lnSpc>
            </a:pPr>
            <a:r>
              <a:rPr lang="tr-TR" sz="4000" dirty="0" smtClean="0"/>
              <a:t>Diğer </a:t>
            </a:r>
            <a:r>
              <a:rPr lang="tr-TR" sz="4000" dirty="0" err="1" smtClean="0"/>
              <a:t>romatolojik</a:t>
            </a:r>
            <a:r>
              <a:rPr lang="tr-TR" sz="4000" dirty="0" smtClean="0"/>
              <a:t> hastalıklar</a:t>
            </a:r>
          </a:p>
          <a:p>
            <a:pPr lvl="1">
              <a:lnSpc>
                <a:spcPct val="170000"/>
              </a:lnSpc>
            </a:pPr>
            <a:r>
              <a:rPr lang="tr-TR" sz="3500" dirty="0" err="1" smtClean="0"/>
              <a:t>Miks</a:t>
            </a:r>
            <a:r>
              <a:rPr lang="tr-TR" sz="3500" dirty="0" smtClean="0"/>
              <a:t> </a:t>
            </a:r>
            <a:r>
              <a:rPr lang="tr-TR" sz="3500" dirty="0" err="1" smtClean="0"/>
              <a:t>konnektif</a:t>
            </a:r>
            <a:r>
              <a:rPr lang="tr-TR" sz="3500" dirty="0" smtClean="0"/>
              <a:t> doku hastalığı- </a:t>
            </a:r>
            <a:r>
              <a:rPr lang="tr-TR" sz="3500" dirty="0" err="1" smtClean="0"/>
              <a:t>normokomplementemi</a:t>
            </a:r>
            <a:r>
              <a:rPr lang="tr-TR" sz="3500" dirty="0" smtClean="0"/>
              <a:t>, </a:t>
            </a:r>
            <a:r>
              <a:rPr lang="tr-TR" sz="3500" dirty="0" err="1" smtClean="0"/>
              <a:t>hipergamaglobulinemi</a:t>
            </a:r>
            <a:r>
              <a:rPr lang="tr-TR" sz="3500" dirty="0" smtClean="0"/>
              <a:t>, ANA </a:t>
            </a:r>
            <a:r>
              <a:rPr lang="tr-TR" sz="3500" dirty="0" err="1" smtClean="0"/>
              <a:t>paterni</a:t>
            </a:r>
            <a:endParaRPr lang="tr-TR" sz="3500" dirty="0" smtClean="0"/>
          </a:p>
          <a:p>
            <a:pPr lvl="1">
              <a:lnSpc>
                <a:spcPct val="170000"/>
              </a:lnSpc>
            </a:pPr>
            <a:r>
              <a:rPr lang="tr-TR" sz="3500" dirty="0" smtClean="0"/>
              <a:t>JIA/</a:t>
            </a:r>
            <a:r>
              <a:rPr lang="tr-TR" sz="3500" dirty="0" err="1" smtClean="0"/>
              <a:t>Rhupus</a:t>
            </a:r>
            <a:endParaRPr lang="tr-TR" sz="3500" dirty="0" smtClean="0"/>
          </a:p>
          <a:p>
            <a:pPr lvl="1">
              <a:lnSpc>
                <a:spcPct val="170000"/>
              </a:lnSpc>
            </a:pPr>
            <a:r>
              <a:rPr lang="tr-TR" sz="3500" dirty="0" err="1" smtClean="0"/>
              <a:t>Dermatomyozit</a:t>
            </a:r>
            <a:r>
              <a:rPr lang="tr-TR" sz="3500" dirty="0" smtClean="0"/>
              <a:t> </a:t>
            </a:r>
          </a:p>
          <a:p>
            <a:pPr lvl="1">
              <a:lnSpc>
                <a:spcPct val="170000"/>
              </a:lnSpc>
            </a:pPr>
            <a:r>
              <a:rPr lang="tr-TR" sz="3500" dirty="0" smtClean="0"/>
              <a:t>PAN</a:t>
            </a:r>
          </a:p>
          <a:p>
            <a:pPr lvl="1">
              <a:lnSpc>
                <a:spcPct val="170000"/>
              </a:lnSpc>
            </a:pPr>
            <a:r>
              <a:rPr lang="tr-TR" sz="3500" dirty="0" err="1" smtClean="0"/>
              <a:t>Skleroderma</a:t>
            </a:r>
            <a:endParaRPr lang="tr-TR" sz="3500" dirty="0" smtClean="0"/>
          </a:p>
          <a:p>
            <a:pPr>
              <a:lnSpc>
                <a:spcPct val="170000"/>
              </a:lnSpc>
            </a:pPr>
            <a:r>
              <a:rPr lang="tr-TR" sz="4000" dirty="0" err="1" smtClean="0"/>
              <a:t>Malignensiler</a:t>
            </a:r>
            <a:endParaRPr lang="tr-TR" sz="4000" dirty="0" smtClean="0"/>
          </a:p>
          <a:p>
            <a:pPr lvl="1">
              <a:lnSpc>
                <a:spcPct val="170000"/>
              </a:lnSpc>
            </a:pPr>
            <a:r>
              <a:rPr lang="tr-TR" sz="3500" dirty="0" smtClean="0"/>
              <a:t>ALL- ANA pozitif olabilir</a:t>
            </a:r>
          </a:p>
          <a:p>
            <a:pPr>
              <a:lnSpc>
                <a:spcPct val="170000"/>
              </a:lnSpc>
            </a:pPr>
            <a:r>
              <a:rPr lang="tr-TR" sz="4000" dirty="0" smtClean="0"/>
              <a:t>İlaçlar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tr-TR" dirty="0" smtClean="0"/>
              <a:t>Laboratuar bulguları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15328" cy="53309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1600" dirty="0" err="1" smtClean="0"/>
              <a:t>Hemogram</a:t>
            </a:r>
            <a:r>
              <a:rPr lang="tr-TR" sz="1600" dirty="0" smtClean="0"/>
              <a:t>, biyokimya (BFT, KCFT, elektrolitler)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İdrar analizi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İ</a:t>
            </a:r>
            <a:r>
              <a:rPr lang="en-US" sz="1600" dirty="0" err="1" smtClean="0"/>
              <a:t>nflama</a:t>
            </a:r>
            <a:r>
              <a:rPr lang="tr-TR" sz="1600" dirty="0" err="1" smtClean="0"/>
              <a:t>sy</a:t>
            </a:r>
            <a:r>
              <a:rPr lang="en-US" sz="1600" dirty="0" smtClean="0"/>
              <a:t>on </a:t>
            </a:r>
            <a:r>
              <a:rPr lang="tr-TR" sz="1600" dirty="0" smtClean="0"/>
              <a:t>belirteçleri</a:t>
            </a:r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E</a:t>
            </a:r>
            <a:r>
              <a:rPr lang="en-US" sz="1400" dirty="0" smtClean="0"/>
              <a:t>S</a:t>
            </a:r>
            <a:r>
              <a:rPr lang="tr-TR" sz="1400" dirty="0" smtClean="0"/>
              <a:t>H- hastalık aktivitesi ile </a:t>
            </a:r>
            <a:r>
              <a:rPr lang="tr-TR" sz="1400" dirty="0" err="1" smtClean="0"/>
              <a:t>korele</a:t>
            </a:r>
            <a:endParaRPr lang="tr-TR" sz="1400" dirty="0" smtClean="0"/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CRP</a:t>
            </a:r>
            <a:r>
              <a:rPr lang="tr-TR" sz="1400" dirty="0" smtClean="0"/>
              <a:t>- genellikle normal </a:t>
            </a:r>
          </a:p>
          <a:p>
            <a:pPr lvl="2">
              <a:lnSpc>
                <a:spcPct val="170000"/>
              </a:lnSpc>
            </a:pPr>
            <a:r>
              <a:rPr lang="tr-TR" sz="1200" dirty="0" err="1" smtClean="0"/>
              <a:t>serözit</a:t>
            </a:r>
            <a:r>
              <a:rPr lang="tr-TR" sz="1200" dirty="0" smtClean="0"/>
              <a:t> ve </a:t>
            </a:r>
            <a:r>
              <a:rPr lang="tr-TR" sz="1200" dirty="0" err="1" smtClean="0"/>
              <a:t>artritte</a:t>
            </a:r>
            <a:r>
              <a:rPr lang="tr-TR" sz="1200" dirty="0" smtClean="0"/>
              <a:t> yüksek olabilir</a:t>
            </a:r>
          </a:p>
          <a:p>
            <a:pPr lvl="2">
              <a:lnSpc>
                <a:spcPct val="170000"/>
              </a:lnSpc>
            </a:pPr>
            <a:r>
              <a:rPr lang="tr-TR" sz="1200" dirty="0" smtClean="0"/>
              <a:t>Enfeksiyon mutlaka ekarte edilmeli   </a:t>
            </a:r>
          </a:p>
          <a:p>
            <a:pPr>
              <a:lnSpc>
                <a:spcPct val="170000"/>
              </a:lnSpc>
            </a:pPr>
            <a:r>
              <a:rPr lang="tr-TR" sz="1600" dirty="0" err="1" smtClean="0"/>
              <a:t>Hi</a:t>
            </a:r>
            <a:r>
              <a:rPr lang="en-US" sz="1600" dirty="0" err="1" smtClean="0"/>
              <a:t>po</a:t>
            </a:r>
            <a:r>
              <a:rPr lang="tr-TR" sz="1600" dirty="0" smtClean="0"/>
              <a:t>k</a:t>
            </a:r>
            <a:r>
              <a:rPr lang="en-US" sz="1600" dirty="0" err="1" smtClean="0"/>
              <a:t>omplementemi</a:t>
            </a:r>
            <a:endParaRPr lang="tr-TR" sz="1600" dirty="0" smtClean="0"/>
          </a:p>
          <a:p>
            <a:pPr lvl="1">
              <a:lnSpc>
                <a:spcPct val="170000"/>
              </a:lnSpc>
            </a:pPr>
            <a:r>
              <a:rPr lang="tr-TR" sz="1400" dirty="0" smtClean="0"/>
              <a:t>Tanı ve aktivasyon izleminde önemli- C3, C4, CH50</a:t>
            </a:r>
          </a:p>
          <a:p>
            <a:pPr lvl="2">
              <a:lnSpc>
                <a:spcPct val="170000"/>
              </a:lnSpc>
            </a:pPr>
            <a:r>
              <a:rPr lang="tr-TR" sz="1200" dirty="0" smtClean="0"/>
              <a:t>Hastaların önemli kısmında C4 </a:t>
            </a:r>
            <a:r>
              <a:rPr lang="tr-TR" sz="1200" dirty="0" err="1" smtClean="0"/>
              <a:t>null</a:t>
            </a:r>
            <a:r>
              <a:rPr lang="tr-TR" sz="1200" dirty="0" smtClean="0"/>
              <a:t> </a:t>
            </a:r>
            <a:r>
              <a:rPr lang="tr-TR" sz="1200" dirty="0" err="1" smtClean="0"/>
              <a:t>allel</a:t>
            </a:r>
            <a:r>
              <a:rPr lang="tr-TR" sz="1200" dirty="0" smtClean="0"/>
              <a:t> pozitif- C4 seviyeleri normalin yarısının altında</a:t>
            </a:r>
          </a:p>
          <a:p>
            <a:pPr lvl="2">
              <a:lnSpc>
                <a:spcPct val="170000"/>
              </a:lnSpc>
            </a:pPr>
            <a:r>
              <a:rPr lang="tr-TR" sz="1200" dirty="0" err="1" smtClean="0"/>
              <a:t>Homozigot</a:t>
            </a:r>
            <a:r>
              <a:rPr lang="tr-TR" sz="1200" dirty="0" smtClean="0"/>
              <a:t> C4 mutasyonu- saptanamayan düzey</a:t>
            </a:r>
          </a:p>
          <a:p>
            <a:pPr lvl="2">
              <a:lnSpc>
                <a:spcPct val="170000"/>
              </a:lnSpc>
            </a:pPr>
            <a:r>
              <a:rPr lang="tr-TR" sz="1200" dirty="0" smtClean="0"/>
              <a:t>C1q, C2 eksiklikleri</a:t>
            </a:r>
          </a:p>
          <a:p>
            <a:pPr>
              <a:lnSpc>
                <a:spcPct val="170000"/>
              </a:lnSpc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tr-TR" dirty="0" smtClean="0">
                <a:solidFill>
                  <a:schemeClr val="tx1"/>
                </a:solidFill>
                <a:hlinkClick r:id="rId2"/>
              </a:rPr>
            </a:br>
            <a:r>
              <a:rPr lang="tr-TR" sz="3200" b="1" dirty="0" smtClean="0"/>
              <a:t> Sistemik </a:t>
            </a:r>
            <a:r>
              <a:rPr lang="tr-TR" sz="3200" b="1" dirty="0" err="1" smtClean="0"/>
              <a:t>Lupus</a:t>
            </a:r>
            <a:r>
              <a:rPr lang="tr-TR" sz="3200" b="1" dirty="0" smtClean="0"/>
              <a:t> uluslar arası işbirliği (SLICC) </a:t>
            </a:r>
            <a:r>
              <a:rPr lang="tr-TR" sz="3200" b="1" dirty="0" err="1" smtClean="0"/>
              <a:t>klasifikasyon</a:t>
            </a:r>
            <a:r>
              <a:rPr lang="tr-TR" sz="3200" b="1" dirty="0" smtClean="0"/>
              <a:t> kriterleri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 err="1" smtClean="0"/>
              <a:t>Adultlarda</a:t>
            </a:r>
            <a:r>
              <a:rPr lang="tr-TR" sz="1600" dirty="0" smtClean="0"/>
              <a:t> kullanılan ACR kriterlerinin çocuklara uyarlanan versiyon</a:t>
            </a:r>
          </a:p>
          <a:p>
            <a:pPr>
              <a:lnSpc>
                <a:spcPct val="150000"/>
              </a:lnSpc>
            </a:pPr>
            <a:r>
              <a:rPr lang="tr-TR" sz="1600" dirty="0" smtClean="0"/>
              <a:t>Tanı için başlangıçta veya izlemde 17 (11 klinik ve 6 immünolojik) kriterden 4’ü pozitif olmalı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En az 1 klinik, 1 immünolojik kriter pozitif olmalı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1600" dirty="0" smtClean="0"/>
              <a:t>Ya da ANA veya anti-</a:t>
            </a:r>
            <a:r>
              <a:rPr lang="tr-TR" sz="1600" dirty="0" err="1" smtClean="0"/>
              <a:t>dsDNA</a:t>
            </a:r>
            <a:r>
              <a:rPr lang="tr-TR" sz="1600" dirty="0" smtClean="0"/>
              <a:t> pozitifliği durumunda </a:t>
            </a:r>
            <a:r>
              <a:rPr lang="tr-TR" sz="1600" dirty="0" err="1" smtClean="0"/>
              <a:t>renal</a:t>
            </a:r>
            <a:r>
              <a:rPr lang="tr-TR" sz="1600" dirty="0" smtClean="0"/>
              <a:t> biyopsi ile kanıtlanmış </a:t>
            </a:r>
            <a:r>
              <a:rPr lang="tr-TR" sz="1600" dirty="0" err="1" smtClean="0"/>
              <a:t>Lupus</a:t>
            </a:r>
            <a:r>
              <a:rPr lang="tr-TR" sz="1600" dirty="0" smtClean="0"/>
              <a:t> Nefriti varlığı</a:t>
            </a:r>
          </a:p>
          <a:p>
            <a:pPr>
              <a:lnSpc>
                <a:spcPct val="150000"/>
              </a:lnSpc>
              <a:buNone/>
            </a:pPr>
            <a:r>
              <a:rPr lang="tr-TR" sz="1400" i="1" dirty="0" smtClean="0"/>
              <a:t>%</a:t>
            </a:r>
            <a:r>
              <a:rPr lang="en-US" sz="1400" i="1" dirty="0" smtClean="0"/>
              <a:t>98.7</a:t>
            </a:r>
            <a:r>
              <a:rPr lang="tr-TR" sz="1400" i="1" dirty="0" smtClean="0"/>
              <a:t> s</a:t>
            </a:r>
            <a:r>
              <a:rPr lang="en-US" sz="1400" i="1" dirty="0" err="1" smtClean="0"/>
              <a:t>ensitivit</a:t>
            </a:r>
            <a:r>
              <a:rPr lang="tr-TR" sz="1400" i="1" dirty="0" smtClean="0"/>
              <a:t>e, %</a:t>
            </a:r>
            <a:r>
              <a:rPr lang="en-US" sz="1400" i="1" dirty="0" smtClean="0"/>
              <a:t>85.3 </a:t>
            </a:r>
            <a:r>
              <a:rPr lang="en-US" sz="1400" i="1" dirty="0" err="1" smtClean="0"/>
              <a:t>spe</a:t>
            </a:r>
            <a:r>
              <a:rPr lang="tr-TR" sz="1400" i="1" dirty="0" smtClean="0"/>
              <a:t>s</a:t>
            </a:r>
            <a:r>
              <a:rPr lang="en-US" sz="1400" i="1" dirty="0" err="1" smtClean="0"/>
              <a:t>ifit</a:t>
            </a:r>
            <a:r>
              <a:rPr lang="tr-TR" sz="1400" i="1" dirty="0" smtClean="0"/>
              <a:t>e</a:t>
            </a:r>
          </a:p>
          <a:p>
            <a:pPr>
              <a:lnSpc>
                <a:spcPct val="150000"/>
              </a:lnSpc>
              <a:buNone/>
            </a:pPr>
            <a:endParaRPr lang="tr-TR" sz="1200" i="1" dirty="0" smtClean="0"/>
          </a:p>
          <a:p>
            <a:pPr>
              <a:lnSpc>
                <a:spcPct val="150000"/>
              </a:lnSpc>
              <a:buNone/>
            </a:pPr>
            <a:r>
              <a:rPr lang="tr-TR" sz="1200" i="1" dirty="0" err="1" smtClean="0"/>
              <a:t>Petri</a:t>
            </a:r>
            <a:r>
              <a:rPr lang="tr-TR" sz="1200" i="1" dirty="0" smtClean="0"/>
              <a:t> M, </a:t>
            </a:r>
            <a:r>
              <a:rPr lang="tr-TR" sz="1200" i="1" dirty="0" err="1" smtClean="0"/>
              <a:t>Orbai</a:t>
            </a:r>
            <a:r>
              <a:rPr lang="tr-TR" sz="1200" i="1" dirty="0" smtClean="0"/>
              <a:t> AM, </a:t>
            </a:r>
            <a:r>
              <a:rPr lang="tr-TR" sz="1200" i="1" dirty="0" err="1" smtClean="0"/>
              <a:t>Alarcón</a:t>
            </a:r>
            <a:r>
              <a:rPr lang="tr-TR" sz="1200" i="1" dirty="0" smtClean="0"/>
              <a:t> GS, et al. </a:t>
            </a:r>
            <a:r>
              <a:rPr lang="tr-TR" sz="1200" i="1" dirty="0" err="1" smtClean="0"/>
              <a:t>Derivation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and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validation</a:t>
            </a:r>
            <a:r>
              <a:rPr lang="tr-TR" sz="1200" i="1" dirty="0" smtClean="0"/>
              <a:t> of </a:t>
            </a:r>
            <a:r>
              <a:rPr lang="tr-TR" sz="1200" i="1" dirty="0" err="1" smtClean="0"/>
              <a:t>the</a:t>
            </a:r>
            <a:r>
              <a:rPr lang="tr-TR" sz="1200" i="1" dirty="0" smtClean="0"/>
              <a:t> </a:t>
            </a:r>
            <a:r>
              <a:rPr lang="tr-TR" sz="1200" b="1" i="1" dirty="0" err="1" smtClean="0"/>
              <a:t>Systemic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Lupus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International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Collaborating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Clinics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classification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criteria</a:t>
            </a:r>
            <a:r>
              <a:rPr lang="tr-TR" sz="1200" b="1" i="1" dirty="0" smtClean="0"/>
              <a:t> </a:t>
            </a:r>
            <a:r>
              <a:rPr lang="tr-TR" sz="1200" i="1" dirty="0" err="1" smtClean="0"/>
              <a:t>for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systemic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lupus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erythematosus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Arthritis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Rheum</a:t>
            </a:r>
            <a:r>
              <a:rPr lang="tr-TR" sz="1200" i="1" dirty="0" smtClean="0"/>
              <a:t> 2012; 64:2677.</a:t>
            </a:r>
          </a:p>
          <a:p>
            <a:pPr>
              <a:lnSpc>
                <a:spcPct val="150000"/>
              </a:lnSpc>
              <a:buNone/>
            </a:pP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Laboratuar bulguları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215402" cy="55452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800" b="1" dirty="0" err="1" smtClean="0"/>
              <a:t>Otoantikorlar</a:t>
            </a:r>
            <a:endParaRPr lang="tr-TR" sz="1800" b="1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ANA</a:t>
            </a:r>
            <a:r>
              <a:rPr lang="tr-TR" sz="1600" dirty="0" smtClean="0"/>
              <a:t> </a:t>
            </a:r>
            <a:r>
              <a:rPr lang="en-US" sz="1600" dirty="0" err="1" smtClean="0"/>
              <a:t>po</a:t>
            </a:r>
            <a:r>
              <a:rPr lang="tr-TR" sz="1600" dirty="0" smtClean="0"/>
              <a:t>z</a:t>
            </a:r>
            <a:r>
              <a:rPr lang="en-US" sz="1600" dirty="0" err="1" smtClean="0"/>
              <a:t>iti</a:t>
            </a:r>
            <a:r>
              <a:rPr lang="tr-TR" sz="1600" dirty="0" err="1" smtClean="0"/>
              <a:t>fliği</a:t>
            </a:r>
            <a:r>
              <a:rPr lang="tr-TR" sz="1600" dirty="0" smtClean="0"/>
              <a:t>    &gt; % 99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Normal popülasyonda % 33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Nadiren </a:t>
            </a:r>
            <a:r>
              <a:rPr lang="en-US" sz="1400" dirty="0" smtClean="0"/>
              <a:t>"ANA-</a:t>
            </a:r>
            <a:r>
              <a:rPr lang="en-US" sz="1400" dirty="0" err="1" smtClean="0"/>
              <a:t>negati</a:t>
            </a:r>
            <a:r>
              <a:rPr lang="tr-TR" sz="1400" dirty="0" smtClean="0"/>
              <a:t>f </a:t>
            </a:r>
            <a:r>
              <a:rPr lang="en-US" sz="1400" dirty="0" smtClean="0"/>
              <a:t>" SLE </a:t>
            </a:r>
            <a:r>
              <a:rPr lang="tr-TR" sz="1400" dirty="0" smtClean="0"/>
              <a:t>olguları bildirilmekte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Full</a:t>
            </a:r>
            <a:r>
              <a:rPr lang="tr-TR" sz="1400" dirty="0" smtClean="0"/>
              <a:t> </a:t>
            </a:r>
            <a:r>
              <a:rPr lang="tr-TR" sz="1400" dirty="0" err="1" smtClean="0"/>
              <a:t>house</a:t>
            </a:r>
            <a:r>
              <a:rPr lang="tr-TR" sz="1400" dirty="0" smtClean="0"/>
              <a:t> </a:t>
            </a:r>
            <a:r>
              <a:rPr lang="tr-TR" sz="1400" dirty="0" err="1" smtClean="0"/>
              <a:t>lupus</a:t>
            </a:r>
            <a:r>
              <a:rPr lang="tr-TR" sz="1400" dirty="0" smtClean="0"/>
              <a:t> nefriti </a:t>
            </a:r>
          </a:p>
          <a:p>
            <a:pPr>
              <a:lnSpc>
                <a:spcPct val="150000"/>
              </a:lnSpc>
            </a:pPr>
            <a:endParaRPr lang="tr-TR" sz="1600" dirty="0" smtClean="0"/>
          </a:p>
          <a:p>
            <a:pPr>
              <a:lnSpc>
                <a:spcPct val="150000"/>
              </a:lnSpc>
            </a:pP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dirty="0" smtClean="0"/>
              <a:t>A</a:t>
            </a:r>
            <a:r>
              <a:rPr lang="en-US" sz="1600" dirty="0" err="1" smtClean="0"/>
              <a:t>nti-dsDNA</a:t>
            </a:r>
            <a:r>
              <a:rPr lang="tr-TR" sz="1600" dirty="0" smtClean="0"/>
              <a:t> </a:t>
            </a:r>
            <a:r>
              <a:rPr lang="en-US" sz="1600" dirty="0" err="1" smtClean="0"/>
              <a:t>po</a:t>
            </a:r>
            <a:r>
              <a:rPr lang="tr-TR" sz="1600" dirty="0" smtClean="0"/>
              <a:t>z</a:t>
            </a:r>
            <a:r>
              <a:rPr lang="en-US" sz="1600" dirty="0" err="1" smtClean="0"/>
              <a:t>iti</a:t>
            </a:r>
            <a:r>
              <a:rPr lang="tr-TR" sz="1600" dirty="0" err="1" smtClean="0"/>
              <a:t>fliği</a:t>
            </a:r>
            <a:r>
              <a:rPr lang="tr-TR" sz="16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Spesifite</a:t>
            </a:r>
            <a:r>
              <a:rPr lang="tr-TR" sz="1400" dirty="0" smtClean="0"/>
              <a:t> yüksek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Sensitivite</a:t>
            </a:r>
            <a:r>
              <a:rPr lang="tr-TR" sz="1400" dirty="0" smtClean="0"/>
              <a:t> düşük- Prezantasyonda olguların % 65-95’inde pozitif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357290" y="2928934"/>
            <a:ext cx="4572000" cy="7052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LN “full-house” </a:t>
            </a:r>
            <a:r>
              <a:rPr lang="en-US" sz="1400" dirty="0" err="1" smtClean="0"/>
              <a:t>IgG</a:t>
            </a:r>
            <a:r>
              <a:rPr lang="en-US" sz="1400" dirty="0" smtClean="0"/>
              <a:t>,</a:t>
            </a:r>
            <a:r>
              <a:rPr lang="tr-TR" sz="1400" dirty="0" smtClean="0"/>
              <a:t> </a:t>
            </a:r>
            <a:r>
              <a:rPr lang="en-US" sz="1400" dirty="0" err="1" smtClean="0"/>
              <a:t>IgA</a:t>
            </a:r>
            <a:r>
              <a:rPr lang="tr-TR" sz="1400" dirty="0" smtClean="0"/>
              <a:t>, </a:t>
            </a:r>
            <a:r>
              <a:rPr lang="en-US" sz="1400" dirty="0" err="1" smtClean="0"/>
              <a:t>IgM</a:t>
            </a:r>
            <a:r>
              <a:rPr lang="tr-TR" sz="1400" dirty="0" smtClean="0"/>
              <a:t>,</a:t>
            </a:r>
            <a:r>
              <a:rPr lang="en-US" sz="1400" dirty="0" smtClean="0"/>
              <a:t> C3,</a:t>
            </a:r>
            <a:r>
              <a:rPr lang="tr-TR" sz="1400" dirty="0" smtClean="0"/>
              <a:t> </a:t>
            </a:r>
            <a:r>
              <a:rPr lang="en-US" sz="1400" dirty="0" smtClean="0"/>
              <a:t>C1q</a:t>
            </a:r>
            <a:r>
              <a:rPr lang="tr-TR" sz="1400" dirty="0" smtClean="0"/>
              <a:t>, </a:t>
            </a:r>
            <a:r>
              <a:rPr lang="tr-TR" sz="1400" dirty="0" smtClean="0">
                <a:sym typeface="Symbol"/>
              </a:rPr>
              <a:t> ve  </a:t>
            </a:r>
            <a:r>
              <a:rPr lang="tr-TR" sz="1400" dirty="0" smtClean="0"/>
              <a:t>hafif zincirler </a:t>
            </a:r>
            <a:r>
              <a:rPr lang="en-US" sz="1400" dirty="0" err="1" smtClean="0"/>
              <a:t>imm</a:t>
            </a:r>
            <a:r>
              <a:rPr lang="tr-TR" sz="1400" dirty="0" smtClean="0"/>
              <a:t>ün </a:t>
            </a:r>
            <a:r>
              <a:rPr lang="en-US" sz="1400" dirty="0" smtClean="0"/>
              <a:t>deposit</a:t>
            </a:r>
            <a:r>
              <a:rPr lang="tr-TR" sz="1400" dirty="0" err="1" smtClean="0"/>
              <a:t>lerin</a:t>
            </a:r>
            <a:r>
              <a:rPr lang="tr-TR" sz="1400" dirty="0" smtClean="0"/>
              <a:t> bulunması ile karakterize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Laboratuar bulguları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sz="1600" b="1" dirty="0" err="1" smtClean="0"/>
              <a:t>Otoantikorlar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dirty="0" smtClean="0"/>
              <a:t>Anti ENA antikorlar</a:t>
            </a:r>
          </a:p>
          <a:p>
            <a:pPr lvl="1">
              <a:lnSpc>
                <a:spcPct val="150000"/>
              </a:lnSpc>
            </a:pPr>
            <a:r>
              <a:rPr lang="tr-TR" sz="1400" b="1" dirty="0" smtClean="0"/>
              <a:t>Anti-</a:t>
            </a:r>
            <a:r>
              <a:rPr lang="tr-TR" sz="1400" b="1" dirty="0" err="1" smtClean="0"/>
              <a:t>Sm</a:t>
            </a:r>
            <a:r>
              <a:rPr lang="tr-TR" sz="1400" b="1" dirty="0" smtClean="0"/>
              <a:t> ab. </a:t>
            </a:r>
          </a:p>
          <a:p>
            <a:pPr lvl="2">
              <a:lnSpc>
                <a:spcPct val="150000"/>
              </a:lnSpc>
            </a:pPr>
            <a:r>
              <a:rPr lang="tr-TR" sz="1400" dirty="0" smtClean="0"/>
              <a:t>SLE için yüksek spesifik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Sensitivite</a:t>
            </a:r>
            <a:r>
              <a:rPr lang="tr-TR" sz="1400" dirty="0" smtClean="0"/>
              <a:t> düşük- Prezantasyonda olguların % 32-34’ünde pozitif </a:t>
            </a:r>
          </a:p>
          <a:p>
            <a:pPr lvl="1">
              <a:lnSpc>
                <a:spcPct val="150000"/>
              </a:lnSpc>
            </a:pPr>
            <a:r>
              <a:rPr lang="en-US" sz="1400" b="1" dirty="0" smtClean="0"/>
              <a:t>Anti</a:t>
            </a:r>
            <a:r>
              <a:rPr lang="tr-TR" sz="1400" b="1" dirty="0" smtClean="0"/>
              <a:t>-</a:t>
            </a:r>
            <a:r>
              <a:rPr lang="en-US" sz="1400" b="1" dirty="0" smtClean="0"/>
              <a:t>Ro</a:t>
            </a:r>
            <a:r>
              <a:rPr lang="tr-TR" sz="1400" b="1" dirty="0" smtClean="0"/>
              <a:t>/SSA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Valvüler</a:t>
            </a:r>
            <a:r>
              <a:rPr lang="tr-TR" sz="1400" dirty="0" smtClean="0"/>
              <a:t> tutulum, </a:t>
            </a:r>
            <a:r>
              <a:rPr lang="tr-TR" sz="1400" dirty="0" err="1" smtClean="0"/>
              <a:t>subakut</a:t>
            </a:r>
            <a:r>
              <a:rPr lang="tr-TR" sz="1400" dirty="0" smtClean="0"/>
              <a:t> </a:t>
            </a:r>
            <a:r>
              <a:rPr lang="tr-TR" sz="1400" dirty="0" err="1" smtClean="0"/>
              <a:t>kütanöz</a:t>
            </a:r>
            <a:r>
              <a:rPr lang="tr-TR" sz="1400" dirty="0" smtClean="0"/>
              <a:t> </a:t>
            </a:r>
            <a:r>
              <a:rPr lang="tr-TR" sz="1400" dirty="0" err="1" smtClean="0"/>
              <a:t>lupus</a:t>
            </a:r>
            <a:r>
              <a:rPr lang="tr-TR" sz="1400" dirty="0" smtClean="0"/>
              <a:t>, </a:t>
            </a:r>
            <a:r>
              <a:rPr lang="tr-TR" sz="1400" dirty="0" err="1" smtClean="0"/>
              <a:t>neonatal</a:t>
            </a:r>
            <a:r>
              <a:rPr lang="tr-TR" sz="1400" dirty="0" smtClean="0"/>
              <a:t> </a:t>
            </a:r>
            <a:r>
              <a:rPr lang="tr-TR" sz="1400" dirty="0" err="1" smtClean="0"/>
              <a:t>lupus</a:t>
            </a:r>
            <a:r>
              <a:rPr lang="tr-TR" sz="1400" dirty="0" smtClean="0"/>
              <a:t>/</a:t>
            </a:r>
            <a:r>
              <a:rPr lang="tr-TR" sz="1400" dirty="0" err="1" smtClean="0"/>
              <a:t>konjenital</a:t>
            </a:r>
            <a:r>
              <a:rPr lang="tr-TR" sz="1400" dirty="0" smtClean="0"/>
              <a:t> kalp bloğu ile kuvvetli birliktelik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SLE’li</a:t>
            </a:r>
            <a:r>
              <a:rPr lang="tr-TR" sz="1400" dirty="0" smtClean="0"/>
              <a:t> hastaların % 25’inde, genel popülasyonun % 15’inde pozitif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Sensitivite</a:t>
            </a:r>
            <a:r>
              <a:rPr lang="tr-TR" sz="1400" dirty="0" smtClean="0"/>
              <a:t> ve </a:t>
            </a:r>
            <a:r>
              <a:rPr lang="tr-TR" sz="1400" dirty="0" err="1" smtClean="0"/>
              <a:t>spesifite</a:t>
            </a:r>
            <a:r>
              <a:rPr lang="tr-TR" sz="1400" dirty="0" smtClean="0"/>
              <a:t> çok düşük </a:t>
            </a:r>
          </a:p>
          <a:p>
            <a:pPr lvl="1">
              <a:lnSpc>
                <a:spcPct val="150000"/>
              </a:lnSpc>
            </a:pPr>
            <a:r>
              <a:rPr lang="tr-TR" sz="1400" b="1" dirty="0" smtClean="0"/>
              <a:t>Anti-</a:t>
            </a:r>
            <a:r>
              <a:rPr lang="en-US" sz="1400" b="1" dirty="0" smtClean="0"/>
              <a:t>La</a:t>
            </a:r>
            <a:r>
              <a:rPr lang="tr-TR" sz="1400" b="1" dirty="0" smtClean="0"/>
              <a:t>/SSB</a:t>
            </a:r>
          </a:p>
          <a:p>
            <a:pPr lvl="2">
              <a:lnSpc>
                <a:spcPct val="150000"/>
              </a:lnSpc>
            </a:pPr>
            <a:r>
              <a:rPr lang="tr-TR" sz="1400" dirty="0" err="1" smtClean="0"/>
              <a:t>Neonatal</a:t>
            </a:r>
            <a:r>
              <a:rPr lang="tr-TR" sz="1400" dirty="0" smtClean="0"/>
              <a:t> </a:t>
            </a:r>
            <a:r>
              <a:rPr lang="tr-TR" sz="1400" dirty="0" err="1" smtClean="0"/>
              <a:t>lupus</a:t>
            </a:r>
            <a:r>
              <a:rPr lang="tr-TR" sz="1400" dirty="0" smtClean="0"/>
              <a:t> ve </a:t>
            </a:r>
            <a:r>
              <a:rPr lang="tr-TR" sz="1400" dirty="0" err="1" smtClean="0"/>
              <a:t>valvüler</a:t>
            </a:r>
            <a:r>
              <a:rPr lang="tr-TR" sz="1400" dirty="0" smtClean="0"/>
              <a:t> tutulum ile kuvvetli birliktelik</a:t>
            </a:r>
          </a:p>
          <a:p>
            <a:pPr lvl="1">
              <a:lnSpc>
                <a:spcPct val="150000"/>
              </a:lnSpc>
            </a:pPr>
            <a:r>
              <a:rPr lang="tr-TR" sz="1400" b="1" dirty="0" smtClean="0"/>
              <a:t>Anti-R</a:t>
            </a:r>
            <a:r>
              <a:rPr lang="en-US" sz="1400" b="1" dirty="0" smtClean="0"/>
              <a:t>NP</a:t>
            </a:r>
            <a:r>
              <a:rPr lang="tr-TR" sz="1400" b="1" dirty="0" smtClean="0"/>
              <a:t> ab.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smtClean="0"/>
              <a:t>Laboratuar bulguları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758138" cy="525953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sz="1800" b="1" dirty="0" err="1" smtClean="0"/>
              <a:t>Otoantikorlar</a:t>
            </a:r>
            <a:endParaRPr lang="tr-TR" sz="1800" dirty="0" smtClean="0"/>
          </a:p>
          <a:p>
            <a:pPr>
              <a:lnSpc>
                <a:spcPct val="150000"/>
              </a:lnSpc>
            </a:pPr>
            <a:r>
              <a:rPr lang="tr-TR" sz="1600" b="1" dirty="0" smtClean="0"/>
              <a:t>Anti-</a:t>
            </a:r>
            <a:r>
              <a:rPr lang="tr-TR" sz="1600" b="1" dirty="0" err="1" smtClean="0"/>
              <a:t>histon</a:t>
            </a:r>
            <a:r>
              <a:rPr lang="tr-TR" sz="1600" b="1" dirty="0" smtClean="0"/>
              <a:t> ab. 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ilaç ilişkili </a:t>
            </a:r>
            <a:r>
              <a:rPr lang="tr-TR" sz="1400" dirty="0" err="1" smtClean="0"/>
              <a:t>lupusda</a:t>
            </a:r>
            <a:r>
              <a:rPr lang="tr-TR" sz="1400" dirty="0" smtClean="0"/>
              <a:t> % 90 pozitif</a:t>
            </a:r>
          </a:p>
          <a:p>
            <a:pPr>
              <a:lnSpc>
                <a:spcPct val="150000"/>
              </a:lnSpc>
            </a:pPr>
            <a:r>
              <a:rPr lang="en-US" sz="1600" b="1" dirty="0" err="1" smtClean="0"/>
              <a:t>Antiribosomal</a:t>
            </a:r>
            <a:r>
              <a:rPr lang="en-US" sz="1600" b="1" dirty="0" smtClean="0"/>
              <a:t> P a</a:t>
            </a:r>
            <a:r>
              <a:rPr lang="tr-TR" sz="1600" b="1" dirty="0" smtClean="0"/>
              <a:t>b</a:t>
            </a:r>
            <a:r>
              <a:rPr lang="tr-TR" sz="160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n</a:t>
            </a:r>
            <a:r>
              <a:rPr lang="tr-TR" sz="1400" dirty="0" smtClean="0"/>
              <a:t>ö</a:t>
            </a:r>
            <a:r>
              <a:rPr lang="en-US" sz="1400" dirty="0" err="1" smtClean="0"/>
              <a:t>rops</a:t>
            </a:r>
            <a:r>
              <a:rPr lang="tr-TR" sz="1400" dirty="0" err="1" smtClean="0"/>
              <a:t>ikiyat</a:t>
            </a:r>
            <a:r>
              <a:rPr lang="en-US" sz="1400" dirty="0" err="1" smtClean="0"/>
              <a:t>ri</a:t>
            </a:r>
            <a:r>
              <a:rPr lang="tr-TR" sz="1400" dirty="0" smtClean="0"/>
              <a:t>k</a:t>
            </a:r>
            <a:r>
              <a:rPr lang="en-US" sz="1400" dirty="0" smtClean="0"/>
              <a:t>, renal</a:t>
            </a:r>
            <a:r>
              <a:rPr lang="tr-TR" sz="1400" dirty="0" smtClean="0"/>
              <a:t> veya h</a:t>
            </a:r>
            <a:r>
              <a:rPr lang="en-US" sz="1400" dirty="0" err="1" smtClean="0"/>
              <a:t>epati</a:t>
            </a:r>
            <a:r>
              <a:rPr lang="tr-TR" sz="1400" dirty="0" smtClean="0"/>
              <a:t>k tutulumda sık</a:t>
            </a:r>
          </a:p>
          <a:p>
            <a:pPr>
              <a:lnSpc>
                <a:spcPct val="150000"/>
              </a:lnSpc>
            </a:pPr>
            <a:r>
              <a:rPr lang="tr-TR" sz="1600" b="1" dirty="0" err="1" smtClean="0"/>
              <a:t>aPL</a:t>
            </a:r>
            <a:r>
              <a:rPr lang="tr-TR" sz="1600" b="1" dirty="0" smtClean="0"/>
              <a:t> ab</a:t>
            </a:r>
          </a:p>
          <a:p>
            <a:pPr lvl="1">
              <a:lnSpc>
                <a:spcPct val="150000"/>
              </a:lnSpc>
            </a:pPr>
            <a:r>
              <a:rPr lang="tr-TR" sz="1400" dirty="0" err="1" smtClean="0"/>
              <a:t>tromboembolik</a:t>
            </a:r>
            <a:r>
              <a:rPr lang="tr-TR" sz="1400" dirty="0" smtClean="0"/>
              <a:t> olaylar</a:t>
            </a:r>
            <a:r>
              <a:rPr lang="tr-TR" sz="1400" b="1" dirty="0" smtClean="0"/>
              <a:t> </a:t>
            </a:r>
            <a:r>
              <a:rPr lang="tr-TR" sz="1400" dirty="0" smtClean="0"/>
              <a:t>ve </a:t>
            </a:r>
            <a:r>
              <a:rPr lang="tr-TR" sz="1400" dirty="0" err="1" smtClean="0"/>
              <a:t>valvüler</a:t>
            </a:r>
            <a:r>
              <a:rPr lang="tr-TR" sz="1400" dirty="0" smtClean="0"/>
              <a:t> tutulumda sık</a:t>
            </a:r>
            <a:endParaRPr lang="tr-TR" sz="14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ANCA</a:t>
            </a:r>
            <a:endParaRPr lang="tr-TR" sz="1600" b="1" dirty="0" smtClean="0"/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pozitif bulunabilir</a:t>
            </a:r>
          </a:p>
          <a:p>
            <a:pPr lvl="1">
              <a:lnSpc>
                <a:spcPct val="150000"/>
              </a:lnSpc>
            </a:pPr>
            <a:r>
              <a:rPr lang="tr-TR" sz="1400" dirty="0" smtClean="0"/>
              <a:t>hastalık aktivitesi veya </a:t>
            </a:r>
            <a:r>
              <a:rPr lang="en-US" sz="1400" dirty="0" err="1" smtClean="0"/>
              <a:t>spe</a:t>
            </a:r>
            <a:r>
              <a:rPr lang="tr-TR" sz="1400" dirty="0" smtClean="0"/>
              <a:t>s</a:t>
            </a:r>
            <a:r>
              <a:rPr lang="en-US" sz="1400" dirty="0" err="1" smtClean="0"/>
              <a:t>ifi</a:t>
            </a:r>
            <a:r>
              <a:rPr lang="tr-TR" sz="1400" dirty="0" smtClean="0"/>
              <a:t>k</a:t>
            </a:r>
            <a:r>
              <a:rPr lang="en-US" sz="1400" dirty="0" smtClean="0"/>
              <a:t> organ</a:t>
            </a:r>
            <a:r>
              <a:rPr lang="tr-TR" sz="1400" dirty="0" smtClean="0"/>
              <a:t> tutulumu ile ilişkili değil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1600" dirty="0" smtClean="0"/>
              <a:t>TFT, </a:t>
            </a:r>
            <a:r>
              <a:rPr lang="tr-TR" sz="1600" dirty="0" err="1" smtClean="0"/>
              <a:t>tiroid</a:t>
            </a:r>
            <a:r>
              <a:rPr lang="tr-TR" sz="1600" dirty="0" smtClean="0"/>
              <a:t> </a:t>
            </a:r>
            <a:r>
              <a:rPr lang="tr-TR" sz="1600" dirty="0" err="1" smtClean="0"/>
              <a:t>otoantikorları</a:t>
            </a:r>
            <a:r>
              <a:rPr lang="tr-TR" sz="1600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Bazal EKO</a:t>
            </a:r>
          </a:p>
          <a:p>
            <a:pPr>
              <a:lnSpc>
                <a:spcPct val="170000"/>
              </a:lnSpc>
            </a:pPr>
            <a:r>
              <a:rPr lang="tr-TR" sz="1600" smtClean="0"/>
              <a:t>Bazal SFT</a:t>
            </a:r>
            <a:endParaRPr lang="tr-TR" sz="1600" dirty="0" smtClean="0"/>
          </a:p>
          <a:p>
            <a:pPr>
              <a:lnSpc>
                <a:spcPct val="170000"/>
              </a:lnSpc>
            </a:pPr>
            <a:r>
              <a:rPr lang="tr-TR" sz="1600" dirty="0" smtClean="0"/>
              <a:t>Vitamin D düzeyi</a:t>
            </a:r>
          </a:p>
          <a:p>
            <a:pPr>
              <a:lnSpc>
                <a:spcPct val="170000"/>
              </a:lnSpc>
            </a:pPr>
            <a:r>
              <a:rPr lang="tr-TR" sz="1600" dirty="0" smtClean="0"/>
              <a:t>KMD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714512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SLICC Kriterleri </a:t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71472" y="714356"/>
          <a:ext cx="8143932" cy="602961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57454"/>
                <a:gridCol w="5786478"/>
              </a:tblGrid>
              <a:tr h="430681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Klinik Kriterler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</a:tr>
              <a:tr h="18288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Akut </a:t>
                      </a:r>
                      <a:r>
                        <a:rPr lang="tr-TR" sz="1600" dirty="0" err="1" smtClean="0"/>
                        <a:t>kütanöz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lupus</a:t>
                      </a:r>
                      <a:r>
                        <a:rPr lang="tr-TR" sz="1600" dirty="0" smtClean="0"/>
                        <a:t>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b="1" dirty="0" smtClean="0"/>
                        <a:t>Klasik </a:t>
                      </a:r>
                      <a:r>
                        <a:rPr lang="tr-TR" sz="1050" b="1" dirty="0" err="1" smtClean="0"/>
                        <a:t>Malar</a:t>
                      </a:r>
                      <a:r>
                        <a:rPr lang="tr-TR" sz="1050" b="1" dirty="0" smtClean="0"/>
                        <a:t> </a:t>
                      </a:r>
                      <a:r>
                        <a:rPr lang="tr-TR" sz="1050" b="1" dirty="0" err="1" smtClean="0"/>
                        <a:t>rash</a:t>
                      </a:r>
                      <a:endParaRPr lang="tr-TR" sz="1050" b="1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Büllöz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lupus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Toksik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epidermal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nekroliz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Makülopapüler</a:t>
                      </a:r>
                      <a:r>
                        <a:rPr lang="tr-TR" sz="1050" dirty="0" smtClean="0"/>
                        <a:t> döküntü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b="1" dirty="0" err="1" smtClean="0"/>
                        <a:t>Fotosensitivite</a:t>
                      </a:r>
                      <a:r>
                        <a:rPr lang="tr-TR" sz="1050" dirty="0" smtClean="0"/>
                        <a:t> (</a:t>
                      </a:r>
                      <a:r>
                        <a:rPr lang="tr-TR" sz="1050" dirty="0" err="1" smtClean="0"/>
                        <a:t>dermatomyosit</a:t>
                      </a:r>
                      <a:r>
                        <a:rPr lang="tr-TR" sz="1050" dirty="0" smtClean="0"/>
                        <a:t> yokluğunda)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Subakut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kütanöz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lupus</a:t>
                      </a:r>
                      <a:r>
                        <a:rPr lang="tr-TR" sz="1050" dirty="0" smtClean="0"/>
                        <a:t>- </a:t>
                      </a:r>
                      <a:r>
                        <a:rPr lang="tr-TR" sz="1050" dirty="0" err="1" smtClean="0"/>
                        <a:t>psöriazis</a:t>
                      </a:r>
                      <a:r>
                        <a:rPr lang="tr-TR" sz="1050" dirty="0" smtClean="0"/>
                        <a:t> benzeri lezyonlar veya </a:t>
                      </a:r>
                      <a:r>
                        <a:rPr lang="tr-TR" sz="1050" dirty="0" err="1" smtClean="0"/>
                        <a:t>skar</a:t>
                      </a:r>
                      <a:r>
                        <a:rPr lang="tr-TR" sz="1050" dirty="0" smtClean="0"/>
                        <a:t> bırakmadan iyileşen </a:t>
                      </a:r>
                      <a:r>
                        <a:rPr lang="tr-TR" sz="1050" dirty="0" err="1" smtClean="0"/>
                        <a:t>anüler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polisiklik</a:t>
                      </a:r>
                      <a:r>
                        <a:rPr lang="tr-TR" sz="1050" dirty="0" smtClean="0"/>
                        <a:t>             lezyonlar, Nadiren </a:t>
                      </a:r>
                      <a:r>
                        <a:rPr lang="tr-TR" sz="1050" dirty="0" err="1" smtClean="0"/>
                        <a:t>postinflamatuar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dispigmentasyon</a:t>
                      </a:r>
                      <a:r>
                        <a:rPr lang="tr-TR" sz="1050" dirty="0" smtClean="0"/>
                        <a:t> veya </a:t>
                      </a:r>
                      <a:r>
                        <a:rPr lang="tr-TR" sz="1050" dirty="0" err="1" smtClean="0"/>
                        <a:t>telenjiektazi</a:t>
                      </a:r>
                      <a:endParaRPr lang="tr-TR" sz="1050" dirty="0"/>
                    </a:p>
                  </a:txBody>
                  <a:tcPr/>
                </a:tc>
              </a:tr>
              <a:tr h="1682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Kronik </a:t>
                      </a:r>
                      <a:r>
                        <a:rPr lang="tr-TR" sz="1600" dirty="0" err="1" smtClean="0"/>
                        <a:t>kütanöz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lupus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b="1" dirty="0" smtClean="0"/>
                        <a:t>Klasik </a:t>
                      </a:r>
                      <a:r>
                        <a:rPr lang="tr-TR" sz="1050" b="1" dirty="0" err="1" smtClean="0"/>
                        <a:t>diskoid</a:t>
                      </a:r>
                      <a:r>
                        <a:rPr lang="tr-TR" sz="1050" b="1" dirty="0" smtClean="0"/>
                        <a:t> </a:t>
                      </a:r>
                      <a:r>
                        <a:rPr lang="tr-TR" sz="1050" b="1" dirty="0" err="1" smtClean="0"/>
                        <a:t>rash</a:t>
                      </a:r>
                      <a:endParaRPr lang="tr-TR" sz="1050" b="1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Pannikülit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Hipertrofik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verrükoz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lupus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Lupus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pannikulitis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profundus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Lupus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eritematozus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tumidus</a:t>
                      </a:r>
                      <a:endParaRPr lang="tr-TR" sz="105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Chilblain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lupus</a:t>
                      </a:r>
                      <a:r>
                        <a:rPr lang="tr-TR" sz="105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Diskoid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lupus</a:t>
                      </a:r>
                      <a:r>
                        <a:rPr lang="tr-TR" sz="1050" dirty="0" smtClean="0"/>
                        <a:t>/liken </a:t>
                      </a:r>
                      <a:r>
                        <a:rPr lang="tr-TR" sz="1050" dirty="0" err="1" smtClean="0"/>
                        <a:t>planus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overlap</a:t>
                      </a:r>
                      <a:endParaRPr lang="tr-TR" sz="1050" dirty="0"/>
                    </a:p>
                  </a:txBody>
                  <a:tcPr/>
                </a:tc>
              </a:tr>
              <a:tr h="807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Alopesi</a:t>
                      </a:r>
                      <a:endParaRPr lang="tr-T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smtClean="0"/>
                        <a:t>Saçlarda gözle görülen </a:t>
                      </a:r>
                      <a:r>
                        <a:rPr lang="tr-TR" sz="1050" dirty="0" err="1" smtClean="0"/>
                        <a:t>diffüz</a:t>
                      </a:r>
                      <a:r>
                        <a:rPr lang="tr-TR" sz="1050" dirty="0" smtClean="0"/>
                        <a:t> incelme ve kırılma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Skar</a:t>
                      </a:r>
                      <a:r>
                        <a:rPr lang="tr-TR" sz="1050" dirty="0" smtClean="0"/>
                        <a:t> kalmaz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Alopesi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areata</a:t>
                      </a:r>
                      <a:r>
                        <a:rPr lang="tr-TR" sz="1050" dirty="0" smtClean="0"/>
                        <a:t>, ilaç kullanımı, demir eksikliği, </a:t>
                      </a:r>
                      <a:r>
                        <a:rPr lang="tr-TR" sz="1050" dirty="0" err="1" smtClean="0"/>
                        <a:t>androjenik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alopesi</a:t>
                      </a:r>
                      <a:r>
                        <a:rPr lang="tr-TR" sz="1050" dirty="0" smtClean="0"/>
                        <a:t> yokluğu</a:t>
                      </a:r>
                      <a:endParaRPr lang="tr-TR" sz="1050" dirty="0"/>
                    </a:p>
                  </a:txBody>
                  <a:tcPr/>
                </a:tc>
              </a:tr>
              <a:tr h="11604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Oral veya nazal ülserler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050" dirty="0" smtClean="0"/>
                        <a:t>Sert damak, yanak, dil veya </a:t>
                      </a:r>
                      <a:r>
                        <a:rPr lang="tr-TR" sz="1050" dirty="0" err="1" smtClean="0"/>
                        <a:t>nasal</a:t>
                      </a:r>
                      <a:r>
                        <a:rPr lang="tr-TR" sz="1050" dirty="0" smtClean="0"/>
                        <a:t> ülserler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tr-TR" sz="1050" dirty="0" smtClean="0"/>
                        <a:t>Genellikle ağrısız 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tr-TR" sz="1050" dirty="0" err="1" smtClean="0"/>
                        <a:t>Vaskülit</a:t>
                      </a:r>
                      <a:r>
                        <a:rPr lang="tr-TR" sz="1050" dirty="0" smtClean="0"/>
                        <a:t>, Behçet hastalığı, enfeksiyon (</a:t>
                      </a:r>
                      <a:r>
                        <a:rPr lang="tr-TR" sz="1050" dirty="0" err="1" smtClean="0"/>
                        <a:t>herpes</a:t>
                      </a:r>
                      <a:r>
                        <a:rPr lang="tr-TR" sz="1050" dirty="0" smtClean="0"/>
                        <a:t> </a:t>
                      </a:r>
                      <a:r>
                        <a:rPr lang="tr-TR" sz="1050" dirty="0" err="1" smtClean="0"/>
                        <a:t>virus</a:t>
                      </a:r>
                      <a:r>
                        <a:rPr lang="tr-TR" sz="1050" dirty="0" smtClean="0"/>
                        <a:t>, ağrılı), </a:t>
                      </a:r>
                      <a:r>
                        <a:rPr lang="tr-TR" sz="1050" dirty="0" err="1" smtClean="0"/>
                        <a:t>inflamatuar</a:t>
                      </a:r>
                      <a:r>
                        <a:rPr lang="tr-TR" sz="1050" dirty="0" smtClean="0"/>
                        <a:t> barsak hastalığı, reaktif </a:t>
                      </a:r>
                      <a:r>
                        <a:rPr lang="tr-TR" sz="1050" dirty="0" err="1" smtClean="0"/>
                        <a:t>artrit</a:t>
                      </a:r>
                      <a:r>
                        <a:rPr lang="tr-TR" sz="1050" dirty="0" smtClean="0"/>
                        <a:t> ve asidik yiyecek yokluğunda</a:t>
                      </a:r>
                      <a:endParaRPr lang="tr-T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571472" y="5786454"/>
            <a:ext cx="7715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1100" dirty="0" smtClean="0"/>
          </a:p>
          <a:p>
            <a:pPr>
              <a:lnSpc>
                <a:spcPct val="150000"/>
              </a:lnSpc>
            </a:pPr>
            <a:endParaRPr lang="tr-TR" sz="11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714512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SLICC Kriterleri </a:t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71472" y="714356"/>
          <a:ext cx="8143932" cy="53141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71702"/>
                <a:gridCol w="6072230"/>
              </a:tblGrid>
              <a:tr h="46782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Klinik Kriterler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</a:tr>
              <a:tr h="514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Eklem hastalığı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2 veya daha fazla eklemde şişlik ve </a:t>
                      </a:r>
                      <a:r>
                        <a:rPr lang="tr-TR" sz="1400" dirty="0" err="1" smtClean="0"/>
                        <a:t>efüzyonla</a:t>
                      </a:r>
                      <a:r>
                        <a:rPr lang="tr-TR" sz="1400" dirty="0" smtClean="0"/>
                        <a:t> karakterize </a:t>
                      </a:r>
                      <a:r>
                        <a:rPr lang="tr-TR" sz="1400" dirty="0" err="1" smtClean="0"/>
                        <a:t>sinovit</a:t>
                      </a:r>
                      <a:r>
                        <a:rPr lang="tr-TR" sz="140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2 veya daha fazla eklemde hassasiyet ve &gt;30 </a:t>
                      </a:r>
                      <a:r>
                        <a:rPr lang="tr-TR" sz="1400" dirty="0" err="1" smtClean="0"/>
                        <a:t>dk</a:t>
                      </a:r>
                      <a:r>
                        <a:rPr lang="tr-TR" sz="1400" dirty="0" smtClean="0"/>
                        <a:t> süren sabah sertliği</a:t>
                      </a:r>
                      <a:endParaRPr lang="tr-TR" sz="1400" dirty="0"/>
                    </a:p>
                  </a:txBody>
                  <a:tcPr/>
                </a:tc>
              </a:tr>
              <a:tr h="514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err="1" smtClean="0"/>
                        <a:t>Serözit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Tipik </a:t>
                      </a:r>
                      <a:r>
                        <a:rPr lang="tr-TR" sz="1400" dirty="0" err="1" smtClean="0"/>
                        <a:t>plörezi</a:t>
                      </a:r>
                      <a:r>
                        <a:rPr lang="tr-TR" sz="1400" dirty="0" smtClean="0"/>
                        <a:t> (&gt;1 gün) veya </a:t>
                      </a:r>
                      <a:r>
                        <a:rPr lang="tr-TR" sz="1400" dirty="0" err="1" smtClean="0"/>
                        <a:t>plevral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efüzyon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plevral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frotman</a:t>
                      </a:r>
                      <a:endParaRPr lang="tr-TR" sz="140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Tipik </a:t>
                      </a:r>
                      <a:r>
                        <a:rPr lang="tr-TR" sz="1400" dirty="0" err="1" smtClean="0"/>
                        <a:t>perikardiyal</a:t>
                      </a:r>
                      <a:r>
                        <a:rPr lang="tr-TR" sz="1400" dirty="0" smtClean="0"/>
                        <a:t> ağrı (&gt;1 gün, yatmakla artan, öne eğilmekle düzelen),         </a:t>
                      </a:r>
                      <a:r>
                        <a:rPr lang="tr-TR" sz="1400" dirty="0" err="1" smtClean="0"/>
                        <a:t>perikardiyal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efüzyon</a:t>
                      </a:r>
                      <a:r>
                        <a:rPr lang="tr-TR" sz="1400" dirty="0" smtClean="0"/>
                        <a:t> , </a:t>
                      </a:r>
                      <a:r>
                        <a:rPr lang="tr-TR" sz="1400" dirty="0" err="1" smtClean="0"/>
                        <a:t>perikardiyal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frotman</a:t>
                      </a:r>
                      <a:r>
                        <a:rPr lang="tr-TR" sz="1400" dirty="0" smtClean="0"/>
                        <a:t> veya EKG bulguları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İnfeksiyon</a:t>
                      </a:r>
                      <a:r>
                        <a:rPr lang="tr-TR" sz="1400" dirty="0" smtClean="0"/>
                        <a:t>, üremi ve </a:t>
                      </a:r>
                      <a:r>
                        <a:rPr lang="tr-TR" sz="1400" dirty="0" err="1" smtClean="0"/>
                        <a:t>Dressler</a:t>
                      </a:r>
                      <a:r>
                        <a:rPr lang="tr-TR" sz="1400" dirty="0" smtClean="0"/>
                        <a:t> sendrom yokluğunda</a:t>
                      </a:r>
                    </a:p>
                  </a:txBody>
                  <a:tcPr/>
                </a:tc>
              </a:tr>
              <a:tr h="514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err="1" smtClean="0"/>
                        <a:t>Renal</a:t>
                      </a:r>
                      <a:r>
                        <a:rPr lang="tr-TR" sz="1600" dirty="0" smtClean="0"/>
                        <a:t> tutulum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Persistan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proteinüri</a:t>
                      </a:r>
                      <a:r>
                        <a:rPr lang="tr-TR" sz="1400" dirty="0" smtClean="0"/>
                        <a:t> &gt; 500 mg/24 saat veya </a:t>
                      </a:r>
                      <a:r>
                        <a:rPr lang="tr-TR" sz="1400" dirty="0" err="1" smtClean="0"/>
                        <a:t>dipstick</a:t>
                      </a:r>
                      <a:r>
                        <a:rPr lang="tr-TR" sz="1400" dirty="0" smtClean="0"/>
                        <a:t> &gt; 3+ </a:t>
                      </a:r>
                      <a:r>
                        <a:rPr lang="tr-TR" sz="1400" dirty="0" err="1" smtClean="0"/>
                        <a:t>proteinüri</a:t>
                      </a:r>
                      <a:r>
                        <a:rPr lang="tr-TR" sz="1400" dirty="0" smtClean="0"/>
                        <a:t> veya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Hücresel silendirler- eritrosit, hemoglobin, </a:t>
                      </a:r>
                      <a:r>
                        <a:rPr lang="tr-TR" sz="1400" dirty="0" err="1" smtClean="0"/>
                        <a:t>granüler</a:t>
                      </a:r>
                      <a:r>
                        <a:rPr lang="tr-TR" sz="1400" dirty="0" smtClean="0"/>
                        <a:t>, </a:t>
                      </a:r>
                      <a:r>
                        <a:rPr lang="tr-TR" sz="1400" dirty="0" err="1" smtClean="0"/>
                        <a:t>tübüler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miks</a:t>
                      </a:r>
                      <a:endParaRPr lang="tr-TR" sz="1400" dirty="0"/>
                    </a:p>
                  </a:txBody>
                  <a:tcPr/>
                </a:tc>
              </a:tr>
              <a:tr h="514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smtClean="0"/>
                        <a:t>Nörolojik tutulum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Nöbet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Psikoz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Mononöritis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multipleks</a:t>
                      </a:r>
                      <a:r>
                        <a:rPr lang="tr-TR" sz="1400" dirty="0" smtClean="0"/>
                        <a:t> (</a:t>
                      </a:r>
                      <a:r>
                        <a:rPr lang="tr-TR" sz="1400" dirty="0" err="1" smtClean="0"/>
                        <a:t>primer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vaskülit</a:t>
                      </a:r>
                      <a:r>
                        <a:rPr lang="tr-TR" sz="1400" dirty="0" smtClean="0"/>
                        <a:t> yokluğunda)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Myelit</a:t>
                      </a:r>
                      <a:endParaRPr lang="tr-TR" sz="140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Periferal</a:t>
                      </a:r>
                      <a:r>
                        <a:rPr lang="tr-TR" sz="1400" dirty="0" smtClean="0"/>
                        <a:t> veya </a:t>
                      </a:r>
                      <a:r>
                        <a:rPr lang="tr-TR" sz="1400" dirty="0" err="1" smtClean="0"/>
                        <a:t>kraniyal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nöropati</a:t>
                      </a:r>
                      <a:r>
                        <a:rPr lang="tr-TR" sz="1400" dirty="0" smtClean="0"/>
                        <a:t> (</a:t>
                      </a:r>
                      <a:r>
                        <a:rPr lang="tr-TR" sz="1400" dirty="0" err="1" smtClean="0"/>
                        <a:t>primer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vaskülit</a:t>
                      </a:r>
                      <a:r>
                        <a:rPr lang="tr-TR" sz="1400" dirty="0" smtClean="0"/>
                        <a:t> , enfeksiyon ve DM yokluğunda)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Akut </a:t>
                      </a:r>
                      <a:r>
                        <a:rPr lang="tr-TR" sz="1400" dirty="0" err="1" smtClean="0"/>
                        <a:t>konfüzyonel</a:t>
                      </a:r>
                      <a:r>
                        <a:rPr lang="tr-TR" sz="1400" dirty="0" smtClean="0"/>
                        <a:t> durum (</a:t>
                      </a:r>
                      <a:r>
                        <a:rPr lang="tr-TR" sz="1400" dirty="0" err="1" smtClean="0"/>
                        <a:t>toksik</a:t>
                      </a:r>
                      <a:r>
                        <a:rPr lang="tr-TR" sz="1400" dirty="0" smtClean="0"/>
                        <a:t>/</a:t>
                      </a:r>
                      <a:r>
                        <a:rPr lang="tr-TR" sz="1400" dirty="0" err="1" smtClean="0"/>
                        <a:t>metabolik</a:t>
                      </a:r>
                      <a:r>
                        <a:rPr lang="tr-TR" sz="1400" dirty="0" smtClean="0"/>
                        <a:t> nedenler, üremi</a:t>
                      </a:r>
                      <a:r>
                        <a:rPr lang="tr-TR" sz="1400" baseline="0" dirty="0" smtClean="0"/>
                        <a:t> ve</a:t>
                      </a:r>
                      <a:r>
                        <a:rPr lang="tr-TR" sz="1400" dirty="0" smtClean="0"/>
                        <a:t> ilaç yokluğunda)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-1000164" y="5429264"/>
            <a:ext cx="7715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1100" dirty="0" smtClean="0"/>
          </a:p>
          <a:p>
            <a:pPr>
              <a:lnSpc>
                <a:spcPct val="150000"/>
              </a:lnSpc>
            </a:pPr>
            <a:endParaRPr lang="tr-TR" sz="11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714512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SLICC Kriterleri </a:t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857232"/>
          <a:ext cx="8572592" cy="29044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1158"/>
                <a:gridCol w="6411434"/>
              </a:tblGrid>
              <a:tr h="57150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Klinik Kriterler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err="1" smtClean="0"/>
                        <a:t>Hemolitik</a:t>
                      </a:r>
                      <a:r>
                        <a:rPr lang="tr-TR" sz="1600" dirty="0" smtClean="0"/>
                        <a:t> anemi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</a:tr>
              <a:tr h="746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tr-TR" sz="1600" dirty="0" err="1" smtClean="0"/>
                        <a:t>Lökopeni</a:t>
                      </a:r>
                      <a:r>
                        <a:rPr lang="tr-TR" sz="1600" dirty="0" smtClean="0"/>
                        <a:t> - </a:t>
                      </a:r>
                      <a:r>
                        <a:rPr lang="tr-TR" sz="1600" dirty="0" err="1" smtClean="0"/>
                        <a:t>Lenfopeni</a:t>
                      </a:r>
                      <a:endParaRPr lang="tr-T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600" dirty="0" err="1" smtClean="0"/>
                        <a:t>Lökopeni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&lt; 4000/mm</a:t>
                      </a:r>
                      <a:r>
                        <a:rPr lang="tr-TR" sz="1600" baseline="30000" dirty="0" smtClean="0"/>
                        <a:t>3</a:t>
                      </a:r>
                      <a:r>
                        <a:rPr lang="tr-TR" sz="1600" baseline="0" dirty="0" smtClean="0"/>
                        <a:t>    </a:t>
                      </a:r>
                      <a:r>
                        <a:rPr lang="tr-TR" sz="1600" dirty="0" smtClean="0"/>
                        <a:t>En az bir kez </a:t>
                      </a:r>
                      <a:r>
                        <a:rPr lang="tr-TR" sz="1400" dirty="0" smtClean="0"/>
                        <a:t>(</a:t>
                      </a:r>
                      <a:r>
                        <a:rPr lang="tr-TR" sz="1400" dirty="0" err="1" smtClean="0"/>
                        <a:t>Felty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send</a:t>
                      </a:r>
                      <a:r>
                        <a:rPr lang="tr-TR" sz="1400" dirty="0" smtClean="0"/>
                        <a:t>, ilaç, </a:t>
                      </a:r>
                      <a:r>
                        <a:rPr lang="tr-TR" sz="1400" dirty="0" err="1" smtClean="0"/>
                        <a:t>portal</a:t>
                      </a:r>
                      <a:r>
                        <a:rPr lang="tr-TR" sz="1400" dirty="0" smtClean="0"/>
                        <a:t> HT yokluğunda)</a:t>
                      </a:r>
                      <a:endParaRPr lang="tr-TR" sz="160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tr-TR" sz="1600" dirty="0" err="1" smtClean="0"/>
                        <a:t>Lenfopeni</a:t>
                      </a:r>
                      <a:r>
                        <a:rPr lang="tr-TR" sz="1600" dirty="0" smtClean="0"/>
                        <a:t> &lt; 1000/mm</a:t>
                      </a:r>
                      <a:r>
                        <a:rPr lang="tr-TR" sz="1600" baseline="30000" dirty="0" smtClean="0"/>
                        <a:t>3</a:t>
                      </a:r>
                      <a:r>
                        <a:rPr lang="tr-TR" sz="1600" baseline="0" dirty="0" smtClean="0"/>
                        <a:t>    </a:t>
                      </a:r>
                      <a:r>
                        <a:rPr lang="tr-TR" sz="1600" dirty="0" smtClean="0"/>
                        <a:t>En az bir kez </a:t>
                      </a:r>
                      <a:r>
                        <a:rPr lang="tr-TR" sz="1400" dirty="0" smtClean="0"/>
                        <a:t>(</a:t>
                      </a:r>
                      <a:r>
                        <a:rPr lang="tr-TR" sz="1400" dirty="0" err="1" smtClean="0"/>
                        <a:t>Steroid</a:t>
                      </a:r>
                      <a:r>
                        <a:rPr lang="tr-TR" sz="1400" dirty="0" smtClean="0"/>
                        <a:t> ve diğer ilaç, enfeksiyon yokluğu)     </a:t>
                      </a:r>
                      <a:endParaRPr lang="tr-TR" sz="1800" dirty="0"/>
                    </a:p>
                  </a:txBody>
                  <a:tcPr/>
                </a:tc>
              </a:tr>
              <a:tr h="795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Trombositopeni</a:t>
                      </a:r>
                      <a:endParaRPr lang="tr-T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 smtClean="0"/>
                        <a:t>Trombositopeni</a:t>
                      </a:r>
                      <a:r>
                        <a:rPr lang="tr-TR" sz="1600" dirty="0" smtClean="0"/>
                        <a:t>  &lt; 100 000/mm</a:t>
                      </a:r>
                      <a:r>
                        <a:rPr lang="tr-TR" sz="1600" baseline="30000" dirty="0" smtClean="0"/>
                        <a:t>3    </a:t>
                      </a:r>
                      <a:r>
                        <a:rPr lang="tr-TR" sz="1600" dirty="0" smtClean="0"/>
                        <a:t>En az bir kez </a:t>
                      </a:r>
                      <a:r>
                        <a:rPr lang="tr-TR" sz="1400" dirty="0" smtClean="0"/>
                        <a:t>(İlaç, </a:t>
                      </a:r>
                      <a:r>
                        <a:rPr lang="tr-TR" sz="1400" dirty="0" err="1" smtClean="0"/>
                        <a:t>portal</a:t>
                      </a:r>
                      <a:r>
                        <a:rPr lang="tr-TR" sz="1400" dirty="0" smtClean="0"/>
                        <a:t> HT ve TTP yokluğu)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8143</TotalTime>
  <Words>3923</Words>
  <Application>Microsoft Office PowerPoint</Application>
  <PresentationFormat>Ekran Gösterisi (4:3)</PresentationFormat>
  <Paragraphs>690</Paragraphs>
  <Slides>63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Cumba</vt:lpstr>
      <vt:lpstr>Sistemik Lupus Eritematozus   Klinik ve Tanı</vt:lpstr>
      <vt:lpstr>Sistemik Lupus Eritematozus (SLE)</vt:lpstr>
      <vt:lpstr>Epidemiyoloji</vt:lpstr>
      <vt:lpstr>Etiyopatogenez</vt:lpstr>
      <vt:lpstr>Amerika romatoloji birliği (ACR) klasifikasyon Kriterleri</vt:lpstr>
      <vt:lpstr>       Sistemik Lupus uluslar arası işbirliği (SLICC) klasifikasyon kriterleri </vt:lpstr>
      <vt:lpstr>                        SLICC Kriterleri    </vt:lpstr>
      <vt:lpstr>                        SLICC Kriterleri    </vt:lpstr>
      <vt:lpstr>                        SLICC Kriterleri    </vt:lpstr>
      <vt:lpstr>                      SLICC Kriterleri    </vt:lpstr>
      <vt:lpstr>Klinik bulgular</vt:lpstr>
      <vt:lpstr>Klinik bulgular</vt:lpstr>
      <vt:lpstr>    Hematolojik tutulum  </vt:lpstr>
      <vt:lpstr>Hematolojik tutulum</vt:lpstr>
      <vt:lpstr>Hematolojik tutulum</vt:lpstr>
      <vt:lpstr>Hematolojik tutulum</vt:lpstr>
      <vt:lpstr>Hematolojik tutulum</vt:lpstr>
      <vt:lpstr>Hematolojik tutulum</vt:lpstr>
      <vt:lpstr>Hematolojik tutulum</vt:lpstr>
      <vt:lpstr>  Mukokütanoz bulgular Akut kütanöz lupus</vt:lpstr>
      <vt:lpstr>Akut kütanöz lupus</vt:lpstr>
      <vt:lpstr>Akut kütanöz lupus</vt:lpstr>
      <vt:lpstr>Subakut kütanöz lupus </vt:lpstr>
      <vt:lpstr>Kronik kütanöz lupus </vt:lpstr>
      <vt:lpstr>Kronik kütanöz lupus</vt:lpstr>
      <vt:lpstr>Slayt 26</vt:lpstr>
      <vt:lpstr>Raynaud fenomeni </vt:lpstr>
      <vt:lpstr>Oral ve nazal mukoza tutulumu</vt:lpstr>
      <vt:lpstr>Kas/İskelet tutulumu </vt:lpstr>
      <vt:lpstr>Nöropsikiyatrik bulgular</vt:lpstr>
      <vt:lpstr>Nöropsikiyatrik bulgular</vt:lpstr>
      <vt:lpstr>Nöropsikiyatrik bulgular</vt:lpstr>
      <vt:lpstr>antifosfolipid sendromu (APS)</vt:lpstr>
      <vt:lpstr>Vaskülit</vt:lpstr>
      <vt:lpstr>Kütanöz vaskülite bağlı bulgular</vt:lpstr>
      <vt:lpstr>Pulmoner tutulum </vt:lpstr>
      <vt:lpstr>Pulmoner tutulum </vt:lpstr>
      <vt:lpstr>Pulmoner tutulum </vt:lpstr>
      <vt:lpstr>Pulmoner tutulum </vt:lpstr>
      <vt:lpstr>Pulmoner tutulum </vt:lpstr>
      <vt:lpstr>Kardiyak tutulum </vt:lpstr>
      <vt:lpstr>Kardiak tutulum</vt:lpstr>
      <vt:lpstr>Kardiak tutulum</vt:lpstr>
      <vt:lpstr>Kardiak tutulum</vt:lpstr>
      <vt:lpstr>Kardiak tutulum</vt:lpstr>
      <vt:lpstr>Gastrointestinal tutulum</vt:lpstr>
      <vt:lpstr>Gastrointestinal tutulum</vt:lpstr>
      <vt:lpstr>Endokrin tutulum</vt:lpstr>
      <vt:lpstr>Oftalmolojik tutulum  </vt:lpstr>
      <vt:lpstr>Renal tutulum</vt:lpstr>
      <vt:lpstr>Renal biyopsi</vt:lpstr>
      <vt:lpstr>Renal biyopsi</vt:lpstr>
      <vt:lpstr>Dunya Sağlık Orgutu (WHO)  Lupus nefriti sınıflaması</vt:lpstr>
      <vt:lpstr>      Uluslararası Nefroloji Birliği/Renal Patoloji Birliği (ISN/RPS) 2003  Lupus Nefriti sınflandırması   </vt:lpstr>
      <vt:lpstr>SLE’nin diğer nadir renal tutulumları</vt:lpstr>
      <vt:lpstr>SLE’nin diğer nadir renal tutulumları</vt:lpstr>
      <vt:lpstr>Tanı</vt:lpstr>
      <vt:lpstr>Ayırıcı tanı</vt:lpstr>
      <vt:lpstr>Laboratuar bulguları</vt:lpstr>
      <vt:lpstr> Laboratuar bulguları </vt:lpstr>
      <vt:lpstr>Laboratuar bulguları</vt:lpstr>
      <vt:lpstr>Laboratuar bulguları</vt:lpstr>
      <vt:lpstr>Tanı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Peryodik ateş sendromları ve diğer otoinflamatuar hastalıklar</dc:title>
  <dc:creator>PC</dc:creator>
  <cp:lastModifiedBy>pc</cp:lastModifiedBy>
  <cp:revision>1236</cp:revision>
  <dcterms:created xsi:type="dcterms:W3CDTF">2015-07-06T11:40:26Z</dcterms:created>
  <dcterms:modified xsi:type="dcterms:W3CDTF">2016-02-17T10:12:18Z</dcterms:modified>
</cp:coreProperties>
</file>